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307" r:id="rId3"/>
    <p:sldId id="321" r:id="rId4"/>
    <p:sldId id="317" r:id="rId5"/>
    <p:sldId id="320" r:id="rId6"/>
    <p:sldId id="322" r:id="rId7"/>
    <p:sldId id="323" r:id="rId8"/>
    <p:sldId id="324" r:id="rId9"/>
    <p:sldId id="269" r:id="rId10"/>
    <p:sldId id="271" r:id="rId11"/>
    <p:sldId id="274" r:id="rId12"/>
    <p:sldId id="300" r:id="rId13"/>
    <p:sldId id="277" r:id="rId14"/>
    <p:sldId id="279" r:id="rId15"/>
    <p:sldId id="311" r:id="rId16"/>
    <p:sldId id="289" r:id="rId17"/>
    <p:sldId id="290" r:id="rId18"/>
    <p:sldId id="294" r:id="rId19"/>
    <p:sldId id="325" r:id="rId20"/>
    <p:sldId id="327" r:id="rId21"/>
    <p:sldId id="295" r:id="rId22"/>
    <p:sldId id="296" r:id="rId23"/>
    <p:sldId id="298" r:id="rId24"/>
    <p:sldId id="312" r:id="rId25"/>
    <p:sldId id="319" r:id="rId26"/>
    <p:sldId id="318" r:id="rId27"/>
    <p:sldId id="288" r:id="rId28"/>
    <p:sldId id="306" r:id="rId29"/>
    <p:sldId id="280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52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19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210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47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05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2602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924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39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50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77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9993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50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12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89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13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06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50AAB42-6C35-42CD-8E2E-164BF5F156AF}" type="datetimeFigureOut">
              <a:rPr lang="pt-BR" smtClean="0"/>
              <a:t>18/09/2018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47946F7-D097-4CD0-AB66-C2AB253136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640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5275" y="626606"/>
            <a:ext cx="10194342" cy="5285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60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CPP-CAU/BR</a:t>
            </a:r>
            <a:endParaRPr lang="pt-BR" sz="4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Comissão de Política Profissional do Conselho de Arquitetura e Urbanismo do Brasil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Assistência Técnica em Habitação de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Interesse Social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0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(ATHIS)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11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tângulo 11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087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75" y="489050"/>
            <a:ext cx="3912140" cy="1369764"/>
          </a:xfrm>
          <a:prstGeom prst="rect">
            <a:avLst/>
          </a:prstGeom>
          <a:noFill/>
          <a:extLst/>
        </p:spPr>
      </p:pic>
      <p:pic>
        <p:nvPicPr>
          <p:cNvPr id="5" name="Picture 2" descr="Resultado de imagem para soluções urbanas rio de janeir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15" y="489050"/>
            <a:ext cx="1719696" cy="1369764"/>
          </a:xfrm>
          <a:prstGeom prst="rect">
            <a:avLst/>
          </a:prstGeom>
          <a:noFill/>
          <a:extLst/>
        </p:spPr>
      </p:pic>
      <p:grpSp>
        <p:nvGrpSpPr>
          <p:cNvPr id="6" name="Grupo 5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7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0" name="Imagem 9" descr="Resultado de imagem para assistencia técnica em arquitetura e engenharia ufb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75" y="2195213"/>
            <a:ext cx="5727388" cy="178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m 10" descr="Resultado de imagem para codhab logo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19071" r="7721" b="18600"/>
          <a:stretch/>
        </p:blipFill>
        <p:spPr bwMode="auto">
          <a:xfrm>
            <a:off x="1661375" y="4429068"/>
            <a:ext cx="4771988" cy="1363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989454" y="712267"/>
            <a:ext cx="2835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</a:rPr>
              <a:t>PROJETOS QUE O CAU/BR PASSA A CONHECER E APOIAR</a:t>
            </a:r>
            <a:endParaRPr lang="pt-BR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8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:\Users\jorge.moura\AppData\Local\Microsoft\Windows\Temporary Internet Files\Content.Outlook\CPKWX60J\II_Seminario_politicas_profissionais-banne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464" y="421105"/>
            <a:ext cx="4010525" cy="56147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o 4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6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6014388" y="713892"/>
            <a:ext cx="5926622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C000"/>
                </a:solidFill>
              </a:rPr>
              <a:t>NESTE EVENTO O CAU/BR SE DEPAROU </a:t>
            </a:r>
          </a:p>
          <a:p>
            <a:r>
              <a:rPr lang="pt-BR" dirty="0" smtClean="0">
                <a:solidFill>
                  <a:srgbClr val="FFC000"/>
                </a:solidFill>
              </a:rPr>
              <a:t>COM UMA QUANTIDADE</a:t>
            </a:r>
          </a:p>
          <a:p>
            <a:r>
              <a:rPr lang="pt-BR" dirty="0" smtClean="0">
                <a:solidFill>
                  <a:srgbClr val="FFC000"/>
                </a:solidFill>
              </a:rPr>
              <a:t>ENORME DE AÇÕES DE ATHIS SEM REGISTRO </a:t>
            </a:r>
          </a:p>
          <a:p>
            <a:r>
              <a:rPr lang="pt-BR" dirty="0" smtClean="0">
                <a:solidFill>
                  <a:srgbClr val="FFC000"/>
                </a:solidFill>
              </a:rPr>
              <a:t>DE RESPONSABILIDADE TÉCNICA-</a:t>
            </a:r>
            <a:r>
              <a:rPr lang="pt-BR" b="1" dirty="0" smtClean="0">
                <a:solidFill>
                  <a:srgbClr val="FFC000"/>
                </a:solidFill>
              </a:rPr>
              <a:t>RRT</a:t>
            </a:r>
            <a:r>
              <a:rPr lang="pt-BR" dirty="0" smtClean="0">
                <a:solidFill>
                  <a:srgbClr val="FFC000"/>
                </a:solidFill>
              </a:rPr>
              <a:t>.</a:t>
            </a:r>
          </a:p>
          <a:p>
            <a:r>
              <a:rPr lang="pt-BR" dirty="0" smtClean="0">
                <a:solidFill>
                  <a:srgbClr val="FFC000"/>
                </a:solidFill>
              </a:rPr>
              <a:t>AS RAZÕES SÃO:</a:t>
            </a:r>
          </a:p>
          <a:p>
            <a:endParaRPr lang="pt-BR" dirty="0" smtClean="0">
              <a:solidFill>
                <a:srgbClr val="FFC000"/>
              </a:solidFill>
            </a:endParaRPr>
          </a:p>
          <a:p>
            <a:pPr marL="342900" indent="-342900">
              <a:buAutoNum type="arabicParenR"/>
            </a:pPr>
            <a:r>
              <a:rPr lang="pt-BR" dirty="0" smtClean="0">
                <a:solidFill>
                  <a:srgbClr val="FFC000"/>
                </a:solidFill>
              </a:rPr>
              <a:t>AUSÊNCIA DE PROFISSIONAL HABILITADO</a:t>
            </a:r>
          </a:p>
          <a:p>
            <a:pPr marL="342900" indent="-342900">
              <a:buAutoNum type="arabicParenR"/>
            </a:pPr>
            <a:r>
              <a:rPr lang="pt-BR" dirty="0" smtClean="0">
                <a:solidFill>
                  <a:srgbClr val="FFC000"/>
                </a:solidFill>
              </a:rPr>
              <a:t>CUSTO DO REGISTRO</a:t>
            </a:r>
          </a:p>
          <a:p>
            <a:endParaRPr lang="pt-BR" dirty="0">
              <a:solidFill>
                <a:srgbClr val="FFC000"/>
              </a:solidFill>
            </a:endParaRPr>
          </a:p>
          <a:p>
            <a:r>
              <a:rPr lang="pt-BR" dirty="0" smtClean="0">
                <a:solidFill>
                  <a:srgbClr val="FFC000"/>
                </a:solidFill>
              </a:rPr>
              <a:t>ASSIM A </a:t>
            </a:r>
            <a:r>
              <a:rPr lang="pt-BR" b="1" dirty="0" smtClean="0">
                <a:solidFill>
                  <a:srgbClr val="FFC000"/>
                </a:solidFill>
              </a:rPr>
              <a:t>CPP-CAU/BR</a:t>
            </a:r>
            <a:r>
              <a:rPr lang="pt-BR" dirty="0" smtClean="0">
                <a:solidFill>
                  <a:srgbClr val="FFC000"/>
                </a:solidFill>
              </a:rPr>
              <a:t> SOLICITA À </a:t>
            </a:r>
            <a:r>
              <a:rPr lang="pt-BR" b="1" dirty="0" smtClean="0">
                <a:solidFill>
                  <a:srgbClr val="FFC000"/>
                </a:solidFill>
              </a:rPr>
              <a:t>CEP-CAU/BR</a:t>
            </a:r>
          </a:p>
          <a:p>
            <a:r>
              <a:rPr lang="pt-BR" dirty="0" smtClean="0">
                <a:solidFill>
                  <a:srgbClr val="FFC000"/>
                </a:solidFill>
              </a:rPr>
              <a:t>QUE AVALIE UMA PROPOSTA DE </a:t>
            </a:r>
          </a:p>
          <a:p>
            <a:endParaRPr lang="pt-BR" dirty="0" smtClean="0">
              <a:solidFill>
                <a:srgbClr val="FFC000"/>
              </a:solidFill>
            </a:endParaRPr>
          </a:p>
          <a:p>
            <a:r>
              <a:rPr lang="pt-BR" sz="2000" b="1" dirty="0" smtClean="0">
                <a:solidFill>
                  <a:srgbClr val="FFC000"/>
                </a:solidFill>
              </a:rPr>
              <a:t>RRT SOCIAL</a:t>
            </a:r>
          </a:p>
          <a:p>
            <a:r>
              <a:rPr lang="pt-BR" dirty="0" smtClean="0">
                <a:solidFill>
                  <a:srgbClr val="FFC000"/>
                </a:solidFill>
              </a:rPr>
              <a:t>(VÁRIAS AÇÕES EM UM SÓ REGISTRO)</a:t>
            </a:r>
          </a:p>
          <a:p>
            <a:r>
              <a:rPr lang="pt-BR" dirty="0" smtClean="0">
                <a:solidFill>
                  <a:srgbClr val="FFC000"/>
                </a:solidFill>
              </a:rPr>
              <a:t>A PROPOSTA DO RRT SOCIAL JÁ ESTÁ TRAMITANDO </a:t>
            </a:r>
          </a:p>
          <a:p>
            <a:r>
              <a:rPr lang="pt-BR" dirty="0" smtClean="0">
                <a:solidFill>
                  <a:srgbClr val="FFC000"/>
                </a:solidFill>
              </a:rPr>
              <a:t>NO PLENÁRIO DO CAU/BR.</a:t>
            </a:r>
            <a:endParaRPr lang="pt-BR" dirty="0">
              <a:solidFill>
                <a:srgbClr val="FFC0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33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93181" y="1651335"/>
            <a:ext cx="50618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6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RRT  SOCIAL</a:t>
            </a:r>
            <a:endParaRPr lang="pt-BR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5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27"/>
          <a:stretch/>
        </p:blipFill>
        <p:spPr bwMode="auto">
          <a:xfrm>
            <a:off x="275169" y="482268"/>
            <a:ext cx="8021052" cy="5309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6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9" name="Seta para a esquerda 8"/>
          <p:cNvSpPr/>
          <p:nvPr/>
        </p:nvSpPr>
        <p:spPr>
          <a:xfrm rot="1519527">
            <a:off x="8066016" y="4215428"/>
            <a:ext cx="1713663" cy="83419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8710380" y="1861680"/>
            <a:ext cx="2914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solidFill>
                  <a:srgbClr val="FFC000"/>
                </a:solidFill>
              </a:rPr>
              <a:t>EM 2016 O SISTEMA CAU</a:t>
            </a:r>
          </a:p>
          <a:p>
            <a:r>
              <a:rPr lang="pt-BR" sz="2000" dirty="0" smtClean="0">
                <a:solidFill>
                  <a:srgbClr val="FFC000"/>
                </a:solidFill>
              </a:rPr>
              <a:t>DELIBERA POR DESTINAR </a:t>
            </a:r>
            <a:r>
              <a:rPr lang="pt-BR" sz="2000" b="1" dirty="0" smtClean="0">
                <a:solidFill>
                  <a:srgbClr val="FFC000"/>
                </a:solidFill>
              </a:rPr>
              <a:t>2% DO SEU ORÇAMENTO </a:t>
            </a:r>
            <a:r>
              <a:rPr lang="pt-BR" sz="2000" dirty="0" smtClean="0">
                <a:solidFill>
                  <a:srgbClr val="FFC000"/>
                </a:solidFill>
              </a:rPr>
              <a:t>PARA</a:t>
            </a:r>
          </a:p>
          <a:p>
            <a:r>
              <a:rPr lang="pt-BR" sz="2000" dirty="0" smtClean="0">
                <a:solidFill>
                  <a:srgbClr val="FFC000"/>
                </a:solidFill>
              </a:rPr>
              <a:t>AÇÕES DE </a:t>
            </a:r>
            <a:r>
              <a:rPr lang="pt-BR" sz="2000" b="1" dirty="0" smtClean="0">
                <a:solidFill>
                  <a:srgbClr val="FFC000"/>
                </a:solidFill>
              </a:rPr>
              <a:t>ATHIS</a:t>
            </a:r>
            <a:r>
              <a:rPr lang="pt-BR" sz="2000" dirty="0" smtClean="0">
                <a:solidFill>
                  <a:srgbClr val="FFC000"/>
                </a:solidFill>
              </a:rPr>
              <a:t> </a:t>
            </a:r>
            <a:endParaRPr lang="pt-BR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:\Users\jorge.moura\Desktop\SENTAU-banner-80x160cm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907"/>
          <a:stretch/>
        </p:blipFill>
        <p:spPr bwMode="auto">
          <a:xfrm>
            <a:off x="767242" y="483495"/>
            <a:ext cx="3545305" cy="579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6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4561642" y="1761619"/>
            <a:ext cx="7491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C000"/>
                </a:solidFill>
              </a:rPr>
              <a:t>Em 2017 a CPP-CAU/BR, além de auxiliar os CAU/UF em seus projetos de ATHIS previstos em seus respectivos planos de ação, começa a trabalhar o tema </a:t>
            </a:r>
            <a:endParaRPr lang="pt-BR" sz="2400" dirty="0" smtClean="0">
              <a:solidFill>
                <a:srgbClr val="FFC000"/>
              </a:solidFill>
            </a:endParaRPr>
          </a:p>
          <a:p>
            <a:r>
              <a:rPr lang="pt-BR" sz="2400" dirty="0" smtClean="0">
                <a:solidFill>
                  <a:srgbClr val="FFC000"/>
                </a:solidFill>
              </a:rPr>
              <a:t>como </a:t>
            </a:r>
            <a:r>
              <a:rPr lang="pt-BR" sz="2400" dirty="0">
                <a:solidFill>
                  <a:srgbClr val="FFC000"/>
                </a:solidFill>
              </a:rPr>
              <a:t>forma de </a:t>
            </a:r>
            <a:endParaRPr lang="pt-BR" sz="2400" dirty="0" smtClean="0">
              <a:solidFill>
                <a:srgbClr val="FFC000"/>
              </a:solidFill>
            </a:endParaRPr>
          </a:p>
          <a:p>
            <a:r>
              <a:rPr lang="pt-BR" sz="2400" b="1" dirty="0" smtClean="0">
                <a:solidFill>
                  <a:srgbClr val="FFC000"/>
                </a:solidFill>
              </a:rPr>
              <a:t>empreendedorismo </a:t>
            </a:r>
            <a:r>
              <a:rPr lang="pt-BR" sz="2400" b="1" dirty="0">
                <a:solidFill>
                  <a:srgbClr val="FFC000"/>
                </a:solidFill>
              </a:rPr>
              <a:t>na Arquitetura e Urbanismo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602526" y="4339049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C000"/>
                </a:solidFill>
              </a:rPr>
              <a:t>O “problema </a:t>
            </a:r>
            <a:r>
              <a:rPr lang="pt-BR" sz="2400" dirty="0">
                <a:solidFill>
                  <a:srgbClr val="FFC000"/>
                </a:solidFill>
              </a:rPr>
              <a:t>social”, passa a ser visto pelo CAU/BR </a:t>
            </a:r>
            <a:r>
              <a:rPr lang="pt-BR" sz="2400" dirty="0" smtClean="0">
                <a:solidFill>
                  <a:srgbClr val="FFC000"/>
                </a:solidFill>
              </a:rPr>
              <a:t>também como </a:t>
            </a:r>
            <a:r>
              <a:rPr lang="pt-BR" sz="2400" dirty="0">
                <a:solidFill>
                  <a:srgbClr val="FFC000"/>
                </a:solidFill>
              </a:rPr>
              <a:t>“oportunidade profissional”. </a:t>
            </a:r>
          </a:p>
        </p:txBody>
      </p:sp>
    </p:spTree>
    <p:extLst>
      <p:ext uri="{BB962C8B-B14F-4D97-AF65-F5344CB8AC3E}">
        <p14:creationId xmlns:p14="http://schemas.microsoft.com/office/powerpoint/2010/main" val="29490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Imagem 51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2226" r="5386" b="15344"/>
          <a:stretch>
            <a:fillRect/>
          </a:stretch>
        </p:blipFill>
        <p:spPr bwMode="auto">
          <a:xfrm>
            <a:off x="1376663" y="809625"/>
            <a:ext cx="3487377" cy="24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Imagem 52" descr="Resultado de imagem para inova ur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344" y="795338"/>
            <a:ext cx="24479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Imagem 54" descr="Resultado de imagem para habitat para a humanid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40" y="3697513"/>
            <a:ext cx="4924425" cy="1638861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2305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4181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pt-BR" altLang="pt-B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662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88773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868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Outros projetos de ATHIS foram vivenciados</a:t>
            </a:r>
            <a:r>
              <a:rPr kumimoji="0" lang="pt-BR" altLang="pt-B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13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tângulo 13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69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20209" y="2492708"/>
            <a:ext cx="814838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Projetos da CPP-CAU/BR</a:t>
            </a:r>
          </a:p>
          <a:p>
            <a:r>
              <a:rPr lang="pt-BR" sz="5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o triênio 2018-2020 </a:t>
            </a:r>
            <a:endParaRPr lang="pt-B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4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05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67" y="605306"/>
            <a:ext cx="3947642" cy="3029755"/>
          </a:xfrm>
          <a:prstGeom prst="rect">
            <a:avLst/>
          </a:prstGeom>
          <a:noFill/>
        </p:spPr>
      </p:pic>
      <p:grpSp>
        <p:nvGrpSpPr>
          <p:cNvPr id="3" name="Grupo 2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4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7" name="Picture 6" descr="Resultado de imagem para banco do brasil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306" y="875762"/>
            <a:ext cx="2804643" cy="1600737"/>
          </a:xfrm>
          <a:prstGeom prst="rect">
            <a:avLst/>
          </a:prstGeom>
          <a:noFill/>
          <a:extLst/>
        </p:spPr>
      </p:pic>
      <p:pic>
        <p:nvPicPr>
          <p:cNvPr id="8" name="Imagem 30" descr="Resultado de imagem para pnud o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46" y="5119064"/>
            <a:ext cx="2267577" cy="96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sultado de imagem para construcard caix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2"/>
          <a:stretch>
            <a:fillRect/>
          </a:stretch>
        </p:blipFill>
        <p:spPr bwMode="auto">
          <a:xfrm>
            <a:off x="2132380" y="422716"/>
            <a:ext cx="2855083" cy="80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449409" y="2641599"/>
            <a:ext cx="4221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C000"/>
                </a:solidFill>
              </a:rPr>
              <a:t>15% destinado à ATHIS </a:t>
            </a:r>
            <a:endParaRPr lang="pt-BR" sz="2800" b="1" dirty="0">
              <a:solidFill>
                <a:srgbClr val="FFC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781800" y="2476499"/>
            <a:ext cx="5016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FFC000"/>
                </a:solidFill>
              </a:rPr>
              <a:t>Promover Projeto </a:t>
            </a:r>
            <a:r>
              <a:rPr lang="pt-BR" sz="2800" dirty="0">
                <a:solidFill>
                  <a:srgbClr val="FFC000"/>
                </a:solidFill>
              </a:rPr>
              <a:t>de Acessibilidade e financiamento de Projetos Arquitetônicos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132380" y="4813300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C000"/>
                </a:solidFill>
              </a:rPr>
              <a:t>BUSCA DE PARCERIA</a:t>
            </a:r>
            <a:endParaRPr lang="pt-B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0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sultado de imagem para cartão reforma 2017 inscrição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1"/>
          <a:stretch/>
        </p:blipFill>
        <p:spPr bwMode="auto">
          <a:xfrm>
            <a:off x="3380786" y="236740"/>
            <a:ext cx="7660640" cy="46059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4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672298" y="5003015"/>
            <a:ext cx="6419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C000"/>
                </a:solidFill>
              </a:rPr>
              <a:t>Projeto CARTÃO REFORMA</a:t>
            </a:r>
          </a:p>
          <a:p>
            <a:pPr algn="ctr"/>
            <a:r>
              <a:rPr lang="pt-BR" sz="3600" b="1" dirty="0">
                <a:solidFill>
                  <a:srgbClr val="FFC000"/>
                </a:solidFill>
              </a:rPr>
              <a:t>e</a:t>
            </a:r>
            <a:r>
              <a:rPr lang="pt-BR" sz="3600" b="1" dirty="0" smtClean="0">
                <a:solidFill>
                  <a:srgbClr val="FFC000"/>
                </a:solidFill>
              </a:rPr>
              <a:t> seus </a:t>
            </a:r>
          </a:p>
          <a:p>
            <a:pPr algn="ctr"/>
            <a:r>
              <a:rPr lang="pt-BR" sz="3600" b="1" dirty="0" smtClean="0">
                <a:solidFill>
                  <a:srgbClr val="FFC000"/>
                </a:solidFill>
              </a:rPr>
              <a:t>desdobramentos</a:t>
            </a:r>
            <a:endParaRPr lang="pt-BR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6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4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9" name="Imagem 8"/>
          <p:cNvPicPr/>
          <p:nvPr/>
        </p:nvPicPr>
        <p:blipFill rotWithShape="1">
          <a:blip r:embed="rId3"/>
          <a:srcRect l="39843" t="13638" r="37974" b="31557"/>
          <a:stretch/>
        </p:blipFill>
        <p:spPr bwMode="auto">
          <a:xfrm>
            <a:off x="524027" y="249491"/>
            <a:ext cx="5306095" cy="6327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675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7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1776973" y="874418"/>
            <a:ext cx="8235753" cy="4668130"/>
            <a:chOff x="1308297" y="970671"/>
            <a:chExt cx="8235753" cy="4668130"/>
          </a:xfrm>
        </p:grpSpPr>
        <p:grpSp>
          <p:nvGrpSpPr>
            <p:cNvPr id="5" name="Grupo 4"/>
            <p:cNvGrpSpPr/>
            <p:nvPr/>
          </p:nvGrpSpPr>
          <p:grpSpPr>
            <a:xfrm>
              <a:off x="1308297" y="970671"/>
              <a:ext cx="8235753" cy="4668130"/>
              <a:chOff x="3014662" y="1371600"/>
              <a:chExt cx="6162675" cy="4114800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4662" y="1371600"/>
                <a:ext cx="6162675" cy="4114800"/>
              </a:xfrm>
              <a:prstGeom prst="rect">
                <a:avLst/>
              </a:prstGeom>
            </p:spPr>
          </p:pic>
          <p:pic>
            <p:nvPicPr>
              <p:cNvPr id="1028" name="Picture 4" descr="Resultado de imagem para cau/br - log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32"/>
              <a:stretch/>
            </p:blipFill>
            <p:spPr bwMode="auto">
              <a:xfrm rot="447024">
                <a:off x="8257979" y="2603937"/>
                <a:ext cx="861072" cy="584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tângulo 2"/>
            <p:cNvSpPr/>
            <p:nvPr/>
          </p:nvSpPr>
          <p:spPr>
            <a:xfrm>
              <a:off x="1909386" y="4719935"/>
              <a:ext cx="726833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4400" b="1" cap="none" spc="0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Observando a Legislação...</a:t>
              </a:r>
              <a:endParaRPr lang="pt-BR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10" name="Título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Subtítulo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14" name="Grupo 13"/>
          <p:cNvGrpSpPr/>
          <p:nvPr/>
        </p:nvGrpSpPr>
        <p:grpSpPr>
          <a:xfrm>
            <a:off x="7588374" y="5791200"/>
            <a:ext cx="4464931" cy="873202"/>
            <a:chOff x="4788024" y="5887455"/>
            <a:chExt cx="4464931" cy="873202"/>
          </a:xfrm>
        </p:grpSpPr>
        <p:pic>
          <p:nvPicPr>
            <p:cNvPr id="15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ângulo 15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37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4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6442310" y="3039719"/>
            <a:ext cx="54022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C000"/>
                </a:solidFill>
              </a:rPr>
              <a:t>Projeto </a:t>
            </a:r>
            <a:r>
              <a:rPr lang="pt-BR" b="1" dirty="0">
                <a:solidFill>
                  <a:srgbClr val="FFC000"/>
                </a:solidFill>
              </a:rPr>
              <a:t>de criação de um “Guia de Implantação de Pequenos Escritórios de Arquitetura para Assistência Técnica em Habitação de Interesse Social em Áreas de Ocupação Informais”, projeto concebido pela UFBA – </a:t>
            </a:r>
            <a:r>
              <a:rPr lang="pt-BR" b="1" dirty="0" smtClean="0">
                <a:solidFill>
                  <a:srgbClr val="FFC000"/>
                </a:solidFill>
              </a:rPr>
              <a:t>Residência em ARQUITETURA+ENGENHARIA.</a:t>
            </a:r>
            <a:endParaRPr lang="pt-BR" b="1" dirty="0">
              <a:solidFill>
                <a:srgbClr val="FFC000"/>
              </a:solidFill>
            </a:endParaRPr>
          </a:p>
        </p:txBody>
      </p:sp>
      <p:pic>
        <p:nvPicPr>
          <p:cNvPr id="9" name="Imagem 8"/>
          <p:cNvPicPr/>
          <p:nvPr/>
        </p:nvPicPr>
        <p:blipFill rotWithShape="1">
          <a:blip r:embed="rId3"/>
          <a:srcRect l="39843" t="13638" r="37974" b="31557"/>
          <a:stretch/>
        </p:blipFill>
        <p:spPr bwMode="auto">
          <a:xfrm>
            <a:off x="524027" y="249491"/>
            <a:ext cx="5306095" cy="6327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 descr="Resultado de imagem para assistencia técnica em arquitetura e engenharia ufb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60" y="537342"/>
            <a:ext cx="5727388" cy="1781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3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0" descr="Resultado de imagem para ministério das cidad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r="7269"/>
          <a:stretch/>
        </p:blipFill>
        <p:spPr bwMode="auto">
          <a:xfrm>
            <a:off x="276225" y="794498"/>
            <a:ext cx="6950075" cy="31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Imagem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695466"/>
            <a:ext cx="5924550" cy="191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76275" y="1457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76275" y="2228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8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8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7588374" y="646609"/>
            <a:ext cx="424802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C000"/>
                </a:solidFill>
              </a:rPr>
              <a:t>Projeto </a:t>
            </a:r>
            <a:r>
              <a:rPr lang="pt-BR" sz="2400" b="1" dirty="0">
                <a:solidFill>
                  <a:srgbClr val="FFC000"/>
                </a:solidFill>
              </a:rPr>
              <a:t>de Regularização Fundiária – Acompanhamento do desenvolvimento de um software </a:t>
            </a:r>
            <a:r>
              <a:rPr lang="pt-BR" sz="2400" b="1" dirty="0" err="1" smtClean="0">
                <a:solidFill>
                  <a:srgbClr val="FFC000"/>
                </a:solidFill>
              </a:rPr>
              <a:t>UFPa</a:t>
            </a:r>
            <a:r>
              <a:rPr lang="pt-BR" sz="2400" b="1" dirty="0" smtClean="0">
                <a:solidFill>
                  <a:srgbClr val="FFC000"/>
                </a:solidFill>
              </a:rPr>
              <a:t> </a:t>
            </a:r>
            <a:r>
              <a:rPr lang="pt-BR" sz="2400" b="1" dirty="0">
                <a:solidFill>
                  <a:srgbClr val="FFC000"/>
                </a:solidFill>
              </a:rPr>
              <a:t>x </a:t>
            </a:r>
            <a:r>
              <a:rPr lang="pt-BR" sz="2400" b="1" dirty="0" err="1">
                <a:solidFill>
                  <a:srgbClr val="FFC000"/>
                </a:solidFill>
              </a:rPr>
              <a:t>Min.Cid</a:t>
            </a:r>
            <a:r>
              <a:rPr lang="pt-BR" sz="2400" b="1" dirty="0">
                <a:solidFill>
                  <a:srgbClr val="FFC000"/>
                </a:solidFill>
              </a:rPr>
              <a:t>. (apresentado no V Seminário de Políticas Urbanas CPUA/CPP), que breve vai ser disponibilizado às prefeituras para ajudar no processo de legalização de áreas urbanas e rurais.</a:t>
            </a:r>
          </a:p>
        </p:txBody>
      </p:sp>
    </p:spTree>
    <p:extLst>
      <p:ext uri="{BB962C8B-B14F-4D97-AF65-F5344CB8AC3E}">
        <p14:creationId xmlns:p14="http://schemas.microsoft.com/office/powerpoint/2010/main" val="328506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sultado de imagem para programa vivend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4" y="390020"/>
            <a:ext cx="4010978" cy="185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magem relacionad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4" y="5363555"/>
            <a:ext cx="4010978" cy="1096328"/>
          </a:xfrm>
          <a:prstGeom prst="rect">
            <a:avLst/>
          </a:prstGeom>
          <a:noFill/>
          <a:extLst/>
        </p:spPr>
      </p:pic>
      <p:pic>
        <p:nvPicPr>
          <p:cNvPr id="4" name="Imagem 3" descr="Resultado de imagem para inova urbi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2" y="2472267"/>
            <a:ext cx="4014629" cy="2589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o 4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6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6137883" y="1133369"/>
            <a:ext cx="5067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C000"/>
                </a:solidFill>
              </a:rPr>
              <a:t>Projeto </a:t>
            </a:r>
            <a:r>
              <a:rPr lang="pt-BR" sz="2800" b="1" dirty="0">
                <a:solidFill>
                  <a:srgbClr val="FFC000"/>
                </a:solidFill>
              </a:rPr>
              <a:t>de auxílio às ONGs e empresas de Negócios Sociais em </a:t>
            </a:r>
            <a:r>
              <a:rPr lang="pt-BR" sz="2800" b="1" dirty="0" smtClean="0">
                <a:solidFill>
                  <a:srgbClr val="FFC000"/>
                </a:solidFill>
              </a:rPr>
              <a:t>ATHIS, Adequação aos normativos do </a:t>
            </a:r>
            <a:r>
              <a:rPr lang="pt-BR" sz="2800" b="1" dirty="0">
                <a:solidFill>
                  <a:srgbClr val="FFC000"/>
                </a:solidFill>
              </a:rPr>
              <a:t>CAU. (Registro de PJ, Contratação de um </a:t>
            </a:r>
            <a:r>
              <a:rPr lang="pt-BR" sz="2800" b="1" dirty="0" smtClean="0">
                <a:solidFill>
                  <a:srgbClr val="FFC000"/>
                </a:solidFill>
              </a:rPr>
              <a:t>arquiteto </a:t>
            </a:r>
            <a:r>
              <a:rPr lang="pt-BR" sz="2800" b="1" dirty="0">
                <a:solidFill>
                  <a:srgbClr val="FFC000"/>
                </a:solidFill>
              </a:rPr>
              <a:t>responsável técnico, efetivação do RRT, salário mínimo profissional) </a:t>
            </a:r>
          </a:p>
        </p:txBody>
      </p:sp>
    </p:spTree>
    <p:extLst>
      <p:ext uri="{BB962C8B-B14F-4D97-AF65-F5344CB8AC3E}">
        <p14:creationId xmlns:p14="http://schemas.microsoft.com/office/powerpoint/2010/main" val="40717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sultado de imagem para CN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3" b="22636"/>
          <a:stretch/>
        </p:blipFill>
        <p:spPr bwMode="auto">
          <a:xfrm>
            <a:off x="498789" y="579549"/>
            <a:ext cx="5467350" cy="26970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m 2" descr="Resultado de imagem para FN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89" y="3657600"/>
            <a:ext cx="5467350" cy="2533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o 3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5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6556291" y="809258"/>
            <a:ext cx="53125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</a:rPr>
              <a:t>Projeto </a:t>
            </a:r>
            <a:r>
              <a:rPr lang="pt-BR" sz="3200" b="1" dirty="0">
                <a:solidFill>
                  <a:srgbClr val="FFC000"/>
                </a:solidFill>
              </a:rPr>
              <a:t>“Um Arquiteto e Urbanista por Prefeitura”, mantendo o contato com a Confederação Nacional dos Municípios (CNM) e Frente Nacional dos Prefeitos (FNP), principalmente com a ajuda da CPUA.</a:t>
            </a:r>
          </a:p>
        </p:txBody>
      </p:sp>
    </p:spTree>
    <p:extLst>
      <p:ext uri="{BB962C8B-B14F-4D97-AF65-F5344CB8AC3E}">
        <p14:creationId xmlns:p14="http://schemas.microsoft.com/office/powerpoint/2010/main" val="247297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4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tângulo 5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7" name="Imagem 6" descr="Resultado de imagem para diretrizes curricular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9" y="970531"/>
            <a:ext cx="6044339" cy="56065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991673" y="109513"/>
            <a:ext cx="110616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CEF+CPP CAU/BR junto ao MEC e IES</a:t>
            </a:r>
            <a:endParaRPr lang="pt-BR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401893" y="1432952"/>
            <a:ext cx="5544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C000"/>
                </a:solidFill>
              </a:rPr>
              <a:t>B</a:t>
            </a:r>
            <a:r>
              <a:rPr lang="pt-BR" sz="2800" b="1" dirty="0" smtClean="0">
                <a:solidFill>
                  <a:srgbClr val="FFC000"/>
                </a:solidFill>
              </a:rPr>
              <a:t>uscar </a:t>
            </a:r>
            <a:r>
              <a:rPr lang="pt-BR" sz="2800" b="1" dirty="0">
                <a:solidFill>
                  <a:srgbClr val="FFC000"/>
                </a:solidFill>
              </a:rPr>
              <a:t>a adequação nas diretrizes </a:t>
            </a:r>
            <a:r>
              <a:rPr lang="pt-BR" sz="2800" b="1" dirty="0" smtClean="0">
                <a:solidFill>
                  <a:srgbClr val="FFC000"/>
                </a:solidFill>
              </a:rPr>
              <a:t>curriculares dos cursos </a:t>
            </a:r>
            <a:r>
              <a:rPr lang="pt-BR" sz="2800" b="1" dirty="0">
                <a:solidFill>
                  <a:srgbClr val="FFC000"/>
                </a:solidFill>
              </a:rPr>
              <a:t>de </a:t>
            </a:r>
            <a:r>
              <a:rPr lang="pt-BR" sz="2800" b="1" dirty="0" smtClean="0">
                <a:solidFill>
                  <a:srgbClr val="FFC000"/>
                </a:solidFill>
              </a:rPr>
              <a:t>Arquitetura e projetos pedagógicos, no sentido contemplar conteúdos programáticos de </a:t>
            </a:r>
            <a:r>
              <a:rPr lang="pt-BR" sz="2800" b="1" dirty="0">
                <a:solidFill>
                  <a:srgbClr val="FFC000"/>
                </a:solidFill>
              </a:rPr>
              <a:t>ATHIS, Prevenção de Incêndio, Empreendedorismo e outras na grade curricular.</a:t>
            </a:r>
          </a:p>
        </p:txBody>
      </p:sp>
    </p:spTree>
    <p:extLst>
      <p:ext uri="{BB962C8B-B14F-4D97-AF65-F5344CB8AC3E}">
        <p14:creationId xmlns:p14="http://schemas.microsoft.com/office/powerpoint/2010/main" val="52195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anamaco pesqui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520" y="1790164"/>
            <a:ext cx="6461407" cy="386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abramat junho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9" y="236058"/>
            <a:ext cx="5485065" cy="331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5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0" y="4454446"/>
            <a:ext cx="5248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C000"/>
                </a:solidFill>
              </a:rPr>
              <a:t>AÇÕES NO SENTIDO DE REDUZIR CUSTOS DOS INSUMOS DA CONSTRUÇÃO CIVIL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41563" y="243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7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32665" t="14514" r="29228" b="16875"/>
          <a:stretch/>
        </p:blipFill>
        <p:spPr>
          <a:xfrm>
            <a:off x="589281" y="243839"/>
            <a:ext cx="6662674" cy="633319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588374" y="2440690"/>
            <a:ext cx="36407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C000"/>
                </a:solidFill>
              </a:rPr>
              <a:t>O QUE ESTÁ ACONTECENDO</a:t>
            </a:r>
          </a:p>
          <a:p>
            <a:r>
              <a:rPr lang="pt-BR" sz="2000" b="1" dirty="0" smtClean="0">
                <a:solidFill>
                  <a:srgbClr val="FFC000"/>
                </a:solidFill>
              </a:rPr>
              <a:t>PELO BRASIL</a:t>
            </a:r>
          </a:p>
          <a:p>
            <a:r>
              <a:rPr lang="pt-BR" sz="2000" b="1" dirty="0" smtClean="0">
                <a:solidFill>
                  <a:srgbClr val="FFC000"/>
                </a:solidFill>
              </a:rPr>
              <a:t>NO SISTEMA </a:t>
            </a:r>
            <a:r>
              <a:rPr lang="pt-BR" sz="4000" b="1" dirty="0" smtClean="0">
                <a:solidFill>
                  <a:srgbClr val="FFC000"/>
                </a:solidFill>
              </a:rPr>
              <a:t>CAU</a:t>
            </a:r>
            <a:endParaRPr lang="pt-BR" sz="4000" b="1" dirty="0">
              <a:solidFill>
                <a:srgbClr val="FFC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49343" t="68079" r="39743" b="29480"/>
          <a:stretch/>
        </p:blipFill>
        <p:spPr>
          <a:xfrm>
            <a:off x="3472070" y="1762539"/>
            <a:ext cx="1908314" cy="22528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49343" t="68079" r="39743" b="29480"/>
          <a:stretch/>
        </p:blipFill>
        <p:spPr>
          <a:xfrm>
            <a:off x="3472070" y="2617956"/>
            <a:ext cx="1908314" cy="22528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49343" t="68079" r="39743" b="29480"/>
          <a:stretch/>
        </p:blipFill>
        <p:spPr>
          <a:xfrm>
            <a:off x="3472070" y="2230005"/>
            <a:ext cx="1908314" cy="22528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49343" t="68079" r="39743" b="29480"/>
          <a:stretch/>
        </p:blipFill>
        <p:spPr>
          <a:xfrm>
            <a:off x="3472070" y="4979831"/>
            <a:ext cx="1908314" cy="22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3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-34061906" y="4010526"/>
            <a:ext cx="538578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164897" y="2213503"/>
            <a:ext cx="982833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CONCLUINDO... </a:t>
            </a:r>
            <a:endParaRPr lang="pt-BR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7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76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-34061906" y="4010526"/>
            <a:ext cx="538578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5" name="Grupo 4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6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9" name="depoimento ATHIS - D Raquel 2-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69" y="97733"/>
            <a:ext cx="11934036" cy="66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371120" y="2420376"/>
            <a:ext cx="7500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9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OBRIGADO !</a:t>
            </a:r>
            <a:endParaRPr lang="pt-BR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6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3116687" y="4327300"/>
            <a:ext cx="546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jorge.moura@caubr.gov.br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253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452" y="5804537"/>
            <a:ext cx="4462659" cy="87180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40" y="1717191"/>
            <a:ext cx="10870110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7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tângulo 8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026" name="Picture 2" descr="http://www.causp.gov.br/wp-content/uploads/2015/10/PESQUISA-DATAFOLHA_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87" y="506472"/>
            <a:ext cx="8979905" cy="50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1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3859" t="9816" r="24987" b="7262"/>
          <a:stretch/>
        </p:blipFill>
        <p:spPr>
          <a:xfrm>
            <a:off x="128787" y="115910"/>
            <a:ext cx="9234153" cy="6583602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6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8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5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9048" r="24814" b="27579"/>
          <a:stretch/>
        </p:blipFill>
        <p:spPr bwMode="auto">
          <a:xfrm>
            <a:off x="283335" y="455241"/>
            <a:ext cx="7305039" cy="5056917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158850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5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9048" r="24814" b="27579"/>
          <a:stretch/>
        </p:blipFill>
        <p:spPr bwMode="auto">
          <a:xfrm>
            <a:off x="283335" y="455241"/>
            <a:ext cx="7305039" cy="505691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CaixaDeTexto 8"/>
          <p:cNvSpPr txBox="1"/>
          <p:nvPr/>
        </p:nvSpPr>
        <p:spPr>
          <a:xfrm>
            <a:off x="7739372" y="990181"/>
            <a:ext cx="4070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Destinar o </a:t>
            </a:r>
            <a:r>
              <a:rPr lang="pt-BR" b="1" dirty="0"/>
              <a:t>valor de R$ 150.000,00 (cento e cinquenta mil reais) exclusivamente para projetos de ATHIS</a:t>
            </a:r>
          </a:p>
        </p:txBody>
      </p:sp>
    </p:spTree>
    <p:extLst>
      <p:ext uri="{BB962C8B-B14F-4D97-AF65-F5344CB8AC3E}">
        <p14:creationId xmlns:p14="http://schemas.microsoft.com/office/powerpoint/2010/main" val="218989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5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t="19048" r="24814" b="27579"/>
          <a:stretch/>
        </p:blipFill>
        <p:spPr bwMode="auto">
          <a:xfrm>
            <a:off x="283335" y="455241"/>
            <a:ext cx="7305039" cy="505691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CaixaDeTexto 8"/>
          <p:cNvSpPr txBox="1"/>
          <p:nvPr/>
        </p:nvSpPr>
        <p:spPr>
          <a:xfrm>
            <a:off x="7739372" y="990181"/>
            <a:ext cx="4070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Destinar o </a:t>
            </a:r>
            <a:r>
              <a:rPr lang="pt-BR" b="1" dirty="0"/>
              <a:t>valor de R$ 150.000,00 (cento e cinquenta mil reais) exclusivamente para projetos de ATHIS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827377" y="3409263"/>
            <a:ext cx="4070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Q U A N D O ...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896441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19858" r="38435" b="18288"/>
          <a:stretch/>
        </p:blipFill>
        <p:spPr bwMode="auto">
          <a:xfrm>
            <a:off x="2386739" y="353932"/>
            <a:ext cx="4222608" cy="5934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7588374" y="5792205"/>
            <a:ext cx="4464931" cy="873202"/>
            <a:chOff x="4788024" y="5887455"/>
            <a:chExt cx="4464931" cy="873202"/>
          </a:xfrm>
        </p:grpSpPr>
        <p:pic>
          <p:nvPicPr>
            <p:cNvPr id="6" name="Picture 4" descr="Resultado de imagem para caub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6021288"/>
              <a:ext cx="2424352" cy="697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tângulo 6"/>
            <p:cNvSpPr/>
            <p:nvPr/>
          </p:nvSpPr>
          <p:spPr>
            <a:xfrm>
              <a:off x="7367221" y="5887455"/>
              <a:ext cx="338267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45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endParaRPr lang="pt-BR" sz="45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7791442" y="6175882"/>
              <a:ext cx="14615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pt-BR" sz="1600" b="1" cap="none" spc="50" dirty="0" smtClean="0">
                  <a:ln w="11430"/>
                  <a:solidFill>
                    <a:schemeClr val="accent5">
                      <a:lumMod val="50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Assistência Técnica</a:t>
              </a:r>
              <a:endParaRPr lang="pt-BR" sz="1600" b="1" cap="none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6994358" y="1251285"/>
            <a:ext cx="49409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rgbClr val="FFC000"/>
                </a:solidFill>
              </a:rPr>
              <a:t>No seminário </a:t>
            </a:r>
            <a:r>
              <a:rPr lang="pt-BR" dirty="0">
                <a:solidFill>
                  <a:srgbClr val="FFC000"/>
                </a:solidFill>
              </a:rPr>
              <a:t>foi assinado o contrato de apoio institucional, promovido pelo Edital CAU/BR 2015, com o </a:t>
            </a:r>
            <a:r>
              <a:rPr lang="pt-BR" b="1" dirty="0">
                <a:solidFill>
                  <a:srgbClr val="FFC000"/>
                </a:solidFill>
              </a:rPr>
              <a:t>Projeto CANHEMA II</a:t>
            </a:r>
            <a:r>
              <a:rPr lang="pt-BR" dirty="0">
                <a:solidFill>
                  <a:srgbClr val="FFC000"/>
                </a:solidFill>
              </a:rPr>
              <a:t>, que atendia, por meio da ATHIS, mais de </a:t>
            </a:r>
            <a:r>
              <a:rPr lang="pt-BR" b="1" dirty="0">
                <a:solidFill>
                  <a:srgbClr val="FFC000"/>
                </a:solidFill>
              </a:rPr>
              <a:t>90 famílias de baixa renda na cidade de Diadema/SP</a:t>
            </a:r>
            <a:r>
              <a:rPr lang="pt-BR" dirty="0">
                <a:solidFill>
                  <a:srgbClr val="FFC000"/>
                </a:solidFill>
              </a:rPr>
              <a:t>, fato que, pela sua relevância, foi matéria do programa Fantástico, da Rede Globo, em 11 de outubro de 2015, juntamente com as ações promovidas pela Companhia de Desenvolvimento e Habitação do Distrito Federal (CODHAB/DF) com o mesmo tema. </a:t>
            </a:r>
          </a:p>
        </p:txBody>
      </p:sp>
    </p:spTree>
    <p:extLst>
      <p:ext uri="{BB962C8B-B14F-4D97-AF65-F5344CB8AC3E}">
        <p14:creationId xmlns:p14="http://schemas.microsoft.com/office/powerpoint/2010/main" val="16570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ha">
  <a:themeElements>
    <a:clrScheme name="Malh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lh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h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TM03457485[[fn=Malha]]</Template>
  <TotalTime>1722</TotalTime>
  <Words>654</Words>
  <Application>Microsoft Office PowerPoint</Application>
  <PresentationFormat>Widescreen</PresentationFormat>
  <Paragraphs>119</Paragraphs>
  <Slides>29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Malha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Jorge Antonio Magalhaes Moura</dc:creator>
  <cp:lastModifiedBy>Jorge Antonio Magalhaes Moura</cp:lastModifiedBy>
  <cp:revision>81</cp:revision>
  <dcterms:created xsi:type="dcterms:W3CDTF">2017-09-25T12:58:07Z</dcterms:created>
  <dcterms:modified xsi:type="dcterms:W3CDTF">2018-09-18T11:12:31Z</dcterms:modified>
</cp:coreProperties>
</file>