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</p:sldMasterIdLst>
  <p:notesMasterIdLst>
    <p:notesMasterId r:id="rId33"/>
  </p:notesMasterIdLst>
  <p:handoutMasterIdLst>
    <p:handoutMasterId r:id="rId34"/>
  </p:handoutMasterIdLst>
  <p:sldIdLst>
    <p:sldId id="454" r:id="rId5"/>
    <p:sldId id="346" r:id="rId6"/>
    <p:sldId id="347" r:id="rId7"/>
    <p:sldId id="475" r:id="rId8"/>
    <p:sldId id="349" r:id="rId9"/>
    <p:sldId id="477" r:id="rId10"/>
    <p:sldId id="478" r:id="rId11"/>
    <p:sldId id="481" r:id="rId12"/>
    <p:sldId id="479" r:id="rId13"/>
    <p:sldId id="480" r:id="rId14"/>
    <p:sldId id="482" r:id="rId15"/>
    <p:sldId id="483" r:id="rId16"/>
    <p:sldId id="304" r:id="rId17"/>
    <p:sldId id="351" r:id="rId18"/>
    <p:sldId id="476" r:id="rId19"/>
    <p:sldId id="488" r:id="rId20"/>
    <p:sldId id="489" r:id="rId21"/>
    <p:sldId id="484" r:id="rId22"/>
    <p:sldId id="486" r:id="rId23"/>
    <p:sldId id="356" r:id="rId24"/>
    <p:sldId id="313" r:id="rId25"/>
    <p:sldId id="490" r:id="rId26"/>
    <p:sldId id="492" r:id="rId27"/>
    <p:sldId id="493" r:id="rId28"/>
    <p:sldId id="494" r:id="rId29"/>
    <p:sldId id="496" r:id="rId30"/>
    <p:sldId id="315" r:id="rId31"/>
    <p:sldId id="474" r:id="rId32"/>
  </p:sldIdLst>
  <p:sldSz cx="9144000" cy="6858000" type="screen4x3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10">
          <p15:clr>
            <a:srgbClr val="A4A3A4"/>
          </p15:clr>
        </p15:guide>
        <p15:guide id="2" pos="33">
          <p15:clr>
            <a:srgbClr val="A4A3A4"/>
          </p15:clr>
        </p15:guide>
        <p15:guide id="3" pos="55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éa Thomé Sekeff" initials="ATS" lastIdx="48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ECC12"/>
    <a:srgbClr val="0066CC"/>
    <a:srgbClr val="0064C7"/>
    <a:srgbClr val="6E6D83"/>
    <a:srgbClr val="E6E7E8"/>
    <a:srgbClr val="454647"/>
    <a:srgbClr val="660066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38" autoAdjust="0"/>
    <p:restoredTop sz="97846" autoAdjust="0"/>
  </p:normalViewPr>
  <p:slideViewPr>
    <p:cSldViewPr snapToGrid="0">
      <p:cViewPr varScale="1">
        <p:scale>
          <a:sx n="85" d="100"/>
          <a:sy n="85" d="100"/>
        </p:scale>
        <p:origin x="-1620" y="-96"/>
      </p:cViewPr>
      <p:guideLst>
        <p:guide orient="horz" pos="4110"/>
        <p:guide pos="33"/>
        <p:guide pos="55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79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4-06T16:52:58.077" idx="19">
    <p:pos x="10" y="10"/>
    <p:text>Pedir a passagem de bloco com diferentes opções de fotos. É importante que cada tema tenha diferentes fotos. Fotos com direito de imagem.</p:text>
    <p:extLst>
      <p:ext uri="{C676402C-5697-4E1C-873F-D02D1690AC5C}">
        <p15:threadingInfo xmlns:p15="http://schemas.microsoft.com/office/powerpoint/2012/main" xmlns="" timeZoneBias="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4-06T17:28:11.751" idx="48">
    <p:pos x="10" y="10"/>
    <p:text>Esta abertura pode apresentar novas opções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3915E8-2493-4AF8-8B91-D610E6BD25E2}" type="doc">
      <dgm:prSet loTypeId="urn:microsoft.com/office/officeart/2005/8/layout/pyramid2" loCatId="list" qsTypeId="urn:microsoft.com/office/officeart/2005/8/quickstyle/simple1" qsCatId="simple" csTypeId="urn:microsoft.com/office/officeart/2005/8/colors/accent2_5" csCatId="accent2" phldr="1"/>
      <dgm:spPr/>
    </dgm:pt>
    <dgm:pt modelId="{B97429FB-55C4-42F8-ADA4-86C7F7336AAB}">
      <dgm:prSet phldrT="[Texto]" custT="1"/>
      <dgm:spPr>
        <a:scene3d>
          <a:camera prst="perspectiveBelow"/>
          <a:lightRig rig="threePt" dir="t"/>
        </a:scene3d>
      </dgm:spPr>
      <dgm:t>
        <a:bodyPr/>
        <a:lstStyle/>
        <a:p>
          <a:r>
            <a:rPr lang="pt-BR" sz="2600" b="1" dirty="0" smtClean="0">
              <a:latin typeface="+mn-lt"/>
            </a:rPr>
            <a:t>Comportamento</a:t>
          </a:r>
          <a:endParaRPr lang="pt-BR" sz="2600" b="1" dirty="0">
            <a:latin typeface="+mn-lt"/>
          </a:endParaRPr>
        </a:p>
      </dgm:t>
    </dgm:pt>
    <dgm:pt modelId="{5AE50E49-B8A5-49B6-BEA0-E6A56E45670C}" type="parTrans" cxnId="{8676D5E0-1153-4ACF-8153-07E97972A5BC}">
      <dgm:prSet/>
      <dgm:spPr/>
      <dgm:t>
        <a:bodyPr/>
        <a:lstStyle/>
        <a:p>
          <a:endParaRPr lang="pt-BR"/>
        </a:p>
      </dgm:t>
    </dgm:pt>
    <dgm:pt modelId="{8DF1DD24-5EF4-45B1-87AD-E5418A8C4784}" type="sibTrans" cxnId="{8676D5E0-1153-4ACF-8153-07E97972A5BC}">
      <dgm:prSet/>
      <dgm:spPr/>
      <dgm:t>
        <a:bodyPr/>
        <a:lstStyle/>
        <a:p>
          <a:endParaRPr lang="pt-BR"/>
        </a:p>
      </dgm:t>
    </dgm:pt>
    <dgm:pt modelId="{44577C14-A8CB-4908-BF45-CB4227F74119}">
      <dgm:prSet phldrT="[Texto]" custT="1"/>
      <dgm:spPr>
        <a:scene3d>
          <a:camera prst="perspectiveBelow"/>
          <a:lightRig rig="threePt" dir="t"/>
        </a:scene3d>
      </dgm:spPr>
      <dgm:t>
        <a:bodyPr/>
        <a:lstStyle/>
        <a:p>
          <a:r>
            <a:rPr lang="pt-BR" sz="2600" b="1" dirty="0" smtClean="0"/>
            <a:t>Variadas formas de expressão</a:t>
          </a:r>
          <a:endParaRPr lang="pt-BR" sz="2600" b="1" dirty="0"/>
        </a:p>
      </dgm:t>
    </dgm:pt>
    <dgm:pt modelId="{7511E5C6-91FD-4AB6-8714-23D008261E86}" type="parTrans" cxnId="{0337A543-5664-41FA-8F2E-963995F9D5CC}">
      <dgm:prSet/>
      <dgm:spPr/>
      <dgm:t>
        <a:bodyPr/>
        <a:lstStyle/>
        <a:p>
          <a:endParaRPr lang="pt-BR"/>
        </a:p>
      </dgm:t>
    </dgm:pt>
    <dgm:pt modelId="{90F28954-88EF-4F19-BAEB-0AFB446E4454}" type="sibTrans" cxnId="{0337A543-5664-41FA-8F2E-963995F9D5CC}">
      <dgm:prSet/>
      <dgm:spPr/>
      <dgm:t>
        <a:bodyPr/>
        <a:lstStyle/>
        <a:p>
          <a:endParaRPr lang="pt-BR"/>
        </a:p>
      </dgm:t>
    </dgm:pt>
    <dgm:pt modelId="{22468E1B-B9A5-4AA5-83A4-869F7E1D6B90}">
      <dgm:prSet phldrT="[Texto]" custT="1"/>
      <dgm:spPr>
        <a:scene3d>
          <a:camera prst="perspectiveBelow"/>
          <a:lightRig rig="threePt" dir="t"/>
        </a:scene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t-BR" sz="2800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2600" b="1" dirty="0" smtClean="0"/>
            <a:t>Habilidades e Atitudes transformadoras</a:t>
          </a: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b="1" dirty="0"/>
        </a:p>
      </dgm:t>
    </dgm:pt>
    <dgm:pt modelId="{B4D9B06D-D9A4-472C-8884-C2F355E966D6}" type="sibTrans" cxnId="{7C900141-21EF-441C-983E-6C9C672D44F0}">
      <dgm:prSet/>
      <dgm:spPr/>
      <dgm:t>
        <a:bodyPr/>
        <a:lstStyle/>
        <a:p>
          <a:endParaRPr lang="pt-BR"/>
        </a:p>
      </dgm:t>
    </dgm:pt>
    <dgm:pt modelId="{0AB4C90F-EA1F-46FF-953C-713006478E1B}" type="parTrans" cxnId="{7C900141-21EF-441C-983E-6C9C672D44F0}">
      <dgm:prSet/>
      <dgm:spPr/>
      <dgm:t>
        <a:bodyPr/>
        <a:lstStyle/>
        <a:p>
          <a:endParaRPr lang="pt-BR"/>
        </a:p>
      </dgm:t>
    </dgm:pt>
    <dgm:pt modelId="{AB736E2B-CC27-4990-97F2-75F778CA9F01}" type="pres">
      <dgm:prSet presAssocID="{103915E8-2493-4AF8-8B91-D610E6BD25E2}" presName="compositeShape" presStyleCnt="0">
        <dgm:presLayoutVars>
          <dgm:dir/>
          <dgm:resizeHandles/>
        </dgm:presLayoutVars>
      </dgm:prSet>
      <dgm:spPr/>
    </dgm:pt>
    <dgm:pt modelId="{A6E8336A-AB03-443E-A8DA-DF9CFFBE7A16}" type="pres">
      <dgm:prSet presAssocID="{103915E8-2493-4AF8-8B91-D610E6BD25E2}" presName="pyramid" presStyleLbl="node1" presStyleIdx="0" presStyleCnt="1" custLinFactNeighborX="133" custLinFactNeighborY="-6522"/>
      <dgm:spPr>
        <a:scene3d>
          <a:camera prst="perspectiveBelow"/>
          <a:lightRig rig="threePt" dir="t"/>
        </a:scene3d>
      </dgm:spPr>
    </dgm:pt>
    <dgm:pt modelId="{A5D2FC1E-A08D-4375-9758-36601D595FBB}" type="pres">
      <dgm:prSet presAssocID="{103915E8-2493-4AF8-8B91-D610E6BD25E2}" presName="theList" presStyleCnt="0"/>
      <dgm:spPr/>
    </dgm:pt>
    <dgm:pt modelId="{5709FA99-9063-4534-9015-FB16F969A75F}" type="pres">
      <dgm:prSet presAssocID="{B97429FB-55C4-42F8-ADA4-86C7F7336AAB}" presName="aNode" presStyleLbl="fgAcc1" presStyleIdx="0" presStyleCnt="3" custScaleX="141619" custLinFactY="-3357" custLinFactNeighborX="947" custLinFactNeighborY="-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03A181-54CC-481A-9CA1-7B7E0343412D}" type="pres">
      <dgm:prSet presAssocID="{B97429FB-55C4-42F8-ADA4-86C7F7336AAB}" presName="aSpace" presStyleCnt="0"/>
      <dgm:spPr/>
    </dgm:pt>
    <dgm:pt modelId="{27A49C8D-5780-45FA-BD16-28650D37894D}" type="pres">
      <dgm:prSet presAssocID="{22468E1B-B9A5-4AA5-83A4-869F7E1D6B90}" presName="aNode" presStyleLbl="fgAcc1" presStyleIdx="1" presStyleCnt="3" custScaleX="136831" custScaleY="12270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9B56A6-4E8A-4CD6-8242-9A2984D860E3}" type="pres">
      <dgm:prSet presAssocID="{22468E1B-B9A5-4AA5-83A4-869F7E1D6B90}" presName="aSpace" presStyleCnt="0"/>
      <dgm:spPr/>
    </dgm:pt>
    <dgm:pt modelId="{23CCD7FD-17FB-4E25-B198-A7EDE0FB5629}" type="pres">
      <dgm:prSet presAssocID="{44577C14-A8CB-4908-BF45-CB4227F74119}" presName="aNode" presStyleLbl="fgAcc1" presStyleIdx="2" presStyleCnt="3" custScaleX="130142" custLinFactY="17878" custLinFactNeighborX="0" custLinFactNeighbor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8AA3969-B283-4D11-A112-488E22D257D1}" type="pres">
      <dgm:prSet presAssocID="{44577C14-A8CB-4908-BF45-CB4227F74119}" presName="aSpace" presStyleCnt="0"/>
      <dgm:spPr/>
    </dgm:pt>
  </dgm:ptLst>
  <dgm:cxnLst>
    <dgm:cxn modelId="{8676D5E0-1153-4ACF-8153-07E97972A5BC}" srcId="{103915E8-2493-4AF8-8B91-D610E6BD25E2}" destId="{B97429FB-55C4-42F8-ADA4-86C7F7336AAB}" srcOrd="0" destOrd="0" parTransId="{5AE50E49-B8A5-49B6-BEA0-E6A56E45670C}" sibTransId="{8DF1DD24-5EF4-45B1-87AD-E5418A8C4784}"/>
    <dgm:cxn modelId="{7585F13A-398C-4A21-B50E-55733C7F1F1A}" type="presOf" srcId="{44577C14-A8CB-4908-BF45-CB4227F74119}" destId="{23CCD7FD-17FB-4E25-B198-A7EDE0FB5629}" srcOrd="0" destOrd="0" presId="urn:microsoft.com/office/officeart/2005/8/layout/pyramid2"/>
    <dgm:cxn modelId="{735DBBAE-F3C3-4131-AF91-02FCAE8A50CE}" type="presOf" srcId="{103915E8-2493-4AF8-8B91-D610E6BD25E2}" destId="{AB736E2B-CC27-4990-97F2-75F778CA9F01}" srcOrd="0" destOrd="0" presId="urn:microsoft.com/office/officeart/2005/8/layout/pyramid2"/>
    <dgm:cxn modelId="{0337A543-5664-41FA-8F2E-963995F9D5CC}" srcId="{103915E8-2493-4AF8-8B91-D610E6BD25E2}" destId="{44577C14-A8CB-4908-BF45-CB4227F74119}" srcOrd="2" destOrd="0" parTransId="{7511E5C6-91FD-4AB6-8714-23D008261E86}" sibTransId="{90F28954-88EF-4F19-BAEB-0AFB446E4454}"/>
    <dgm:cxn modelId="{EA758027-2273-4625-B9A8-44AE2EDC6725}" type="presOf" srcId="{B97429FB-55C4-42F8-ADA4-86C7F7336AAB}" destId="{5709FA99-9063-4534-9015-FB16F969A75F}" srcOrd="0" destOrd="0" presId="urn:microsoft.com/office/officeart/2005/8/layout/pyramid2"/>
    <dgm:cxn modelId="{7C900141-21EF-441C-983E-6C9C672D44F0}" srcId="{103915E8-2493-4AF8-8B91-D610E6BD25E2}" destId="{22468E1B-B9A5-4AA5-83A4-869F7E1D6B90}" srcOrd="1" destOrd="0" parTransId="{0AB4C90F-EA1F-46FF-953C-713006478E1B}" sibTransId="{B4D9B06D-D9A4-472C-8884-C2F355E966D6}"/>
    <dgm:cxn modelId="{9EA1E456-C574-4C4A-8E65-391E7CE9EBA2}" type="presOf" srcId="{22468E1B-B9A5-4AA5-83A4-869F7E1D6B90}" destId="{27A49C8D-5780-45FA-BD16-28650D37894D}" srcOrd="0" destOrd="0" presId="urn:microsoft.com/office/officeart/2005/8/layout/pyramid2"/>
    <dgm:cxn modelId="{8BC90594-509F-4F56-ACA7-0CDD87481462}" type="presParOf" srcId="{AB736E2B-CC27-4990-97F2-75F778CA9F01}" destId="{A6E8336A-AB03-443E-A8DA-DF9CFFBE7A16}" srcOrd="0" destOrd="0" presId="urn:microsoft.com/office/officeart/2005/8/layout/pyramid2"/>
    <dgm:cxn modelId="{3D6921C7-8FEC-4BFA-B60F-798796012871}" type="presParOf" srcId="{AB736E2B-CC27-4990-97F2-75F778CA9F01}" destId="{A5D2FC1E-A08D-4375-9758-36601D595FBB}" srcOrd="1" destOrd="0" presId="urn:microsoft.com/office/officeart/2005/8/layout/pyramid2"/>
    <dgm:cxn modelId="{5CFA8800-712F-427B-8999-4BFF3FC33F3C}" type="presParOf" srcId="{A5D2FC1E-A08D-4375-9758-36601D595FBB}" destId="{5709FA99-9063-4534-9015-FB16F969A75F}" srcOrd="0" destOrd="0" presId="urn:microsoft.com/office/officeart/2005/8/layout/pyramid2"/>
    <dgm:cxn modelId="{40981FB7-8535-4C2B-B121-FD7B593A5CF3}" type="presParOf" srcId="{A5D2FC1E-A08D-4375-9758-36601D595FBB}" destId="{9503A181-54CC-481A-9CA1-7B7E0343412D}" srcOrd="1" destOrd="0" presId="urn:microsoft.com/office/officeart/2005/8/layout/pyramid2"/>
    <dgm:cxn modelId="{9095F050-33E3-419B-B5AB-9C2004A830F4}" type="presParOf" srcId="{A5D2FC1E-A08D-4375-9758-36601D595FBB}" destId="{27A49C8D-5780-45FA-BD16-28650D37894D}" srcOrd="2" destOrd="0" presId="urn:microsoft.com/office/officeart/2005/8/layout/pyramid2"/>
    <dgm:cxn modelId="{B0EC50CF-3425-4D66-AE5C-29B6F643FC2D}" type="presParOf" srcId="{A5D2FC1E-A08D-4375-9758-36601D595FBB}" destId="{809B56A6-4E8A-4CD6-8242-9A2984D860E3}" srcOrd="3" destOrd="0" presId="urn:microsoft.com/office/officeart/2005/8/layout/pyramid2"/>
    <dgm:cxn modelId="{D073E87F-5894-4C0B-A862-EA691999A379}" type="presParOf" srcId="{A5D2FC1E-A08D-4375-9758-36601D595FBB}" destId="{23CCD7FD-17FB-4E25-B198-A7EDE0FB5629}" srcOrd="4" destOrd="0" presId="urn:microsoft.com/office/officeart/2005/8/layout/pyramid2"/>
    <dgm:cxn modelId="{06BD1B3C-AB30-4861-98D5-AEC4E8494C8F}" type="presParOf" srcId="{A5D2FC1E-A08D-4375-9758-36601D595FBB}" destId="{A8AA3969-B283-4D11-A112-488E22D257D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E8336A-AB03-443E-A8DA-DF9CFFBE7A16}">
      <dsp:nvSpPr>
        <dsp:cNvPr id="0" name=""/>
        <dsp:cNvSpPr/>
      </dsp:nvSpPr>
      <dsp:spPr>
        <a:xfrm>
          <a:off x="-243807" y="0"/>
          <a:ext cx="4000528" cy="4000528"/>
        </a:xfrm>
        <a:prstGeom prst="triangl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9FA99-9063-4534-9015-FB16F969A75F}">
      <dsp:nvSpPr>
        <dsp:cNvPr id="0" name=""/>
        <dsp:cNvSpPr/>
      </dsp:nvSpPr>
      <dsp:spPr>
        <a:xfrm>
          <a:off x="1210017" y="260902"/>
          <a:ext cx="3682580" cy="8876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 smtClean="0">
              <a:latin typeface="+mn-lt"/>
            </a:rPr>
            <a:t>Comportamento</a:t>
          </a:r>
          <a:endParaRPr lang="pt-BR" sz="2600" b="1" kern="1200" dirty="0">
            <a:latin typeface="+mn-lt"/>
          </a:endParaRPr>
        </a:p>
      </dsp:txBody>
      <dsp:txXfrm>
        <a:off x="1210017" y="260902"/>
        <a:ext cx="3682580" cy="887617"/>
      </dsp:txXfrm>
    </dsp:sp>
    <dsp:sp modelId="{27A49C8D-5780-45FA-BD16-28650D37894D}">
      <dsp:nvSpPr>
        <dsp:cNvPr id="0" name=""/>
        <dsp:cNvSpPr/>
      </dsp:nvSpPr>
      <dsp:spPr>
        <a:xfrm>
          <a:off x="1272269" y="1400221"/>
          <a:ext cx="3558075" cy="108913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  <a:scene3d>
          <a:camera prst="perspectiveBelow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t-BR" sz="28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2600" b="1" kern="1200" dirty="0" smtClean="0"/>
            <a:t>Habilidades e Atitudes transformadoras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b="1" kern="1200" dirty="0"/>
        </a:p>
      </dsp:txBody>
      <dsp:txXfrm>
        <a:off x="1272269" y="1400221"/>
        <a:ext cx="3558075" cy="1089132"/>
      </dsp:txXfrm>
    </dsp:sp>
    <dsp:sp modelId="{23CCD7FD-17FB-4E25-B198-A7EDE0FB5629}">
      <dsp:nvSpPr>
        <dsp:cNvPr id="0" name=""/>
        <dsp:cNvSpPr/>
      </dsp:nvSpPr>
      <dsp:spPr>
        <a:xfrm>
          <a:off x="1359238" y="2869946"/>
          <a:ext cx="3384138" cy="8876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  <a:scene3d>
          <a:camera prst="perspectiveBelow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 smtClean="0"/>
            <a:t>Variadas formas de expressão</a:t>
          </a:r>
          <a:endParaRPr lang="pt-BR" sz="2600" b="1" kern="1200" dirty="0"/>
        </a:p>
      </dsp:txBody>
      <dsp:txXfrm>
        <a:off x="1359238" y="2869946"/>
        <a:ext cx="3384138" cy="8876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8ACA0-FA68-4CF2-9DCD-32DCE5468F5A}" type="datetimeFigureOut">
              <a:rPr lang="pt-BR" smtClean="0"/>
              <a:pPr/>
              <a:t>18/09/2018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3B4FD-4B10-4C83-9A09-0943ED6D48D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29603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9762054-AEC1-4FBE-BC99-01A85A0DF482}" type="datetimeFigureOut">
              <a:rPr lang="pt-BR"/>
              <a:pPr>
                <a:defRPr/>
              </a:pPr>
              <a:t>18/09/2018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BEDBE53-6569-4580-A2A4-DEDB501FBE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91783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04893D-4B52-434E-9D26-2C16A9C12B0E}" type="slidenum">
              <a:rPr lang="pt-BR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38278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04893D-4B52-434E-9D26-2C16A9C12B0E}" type="slidenum">
              <a:rPr lang="pt-BR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8501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57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F83B32-C13E-41E9-82F8-0B8C083378DF}" type="slidenum">
              <a:rPr lang="pt-BR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261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78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E7A755-4668-4689-8036-AF5EC836AFC2}" type="slidenum">
              <a:rPr lang="pt-BR">
                <a:solidFill>
                  <a:prstClr val="black"/>
                </a:solidFill>
              </a:rPr>
              <a:pPr/>
              <a:t>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6108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Comentário UAIT</a:t>
            </a:r>
          </a:p>
          <a:p>
            <a:r>
              <a:rPr lang="pt-BR" b="0" dirty="0" smtClean="0"/>
              <a:t>Sugerimos</a:t>
            </a:r>
            <a:r>
              <a:rPr lang="pt-BR" b="0" baseline="0" dirty="0" smtClean="0"/>
              <a:t> atualizar o valor para R$ 2 bilhões pois a nova engenharia financeira dos Programas (100% Sebrae NA) alterou significativamente esta previsão. Apenas para ilustrar temos aprovados apenas no </a:t>
            </a:r>
            <a:r>
              <a:rPr lang="pt-BR" b="0" baseline="0" dirty="0" err="1" smtClean="0"/>
              <a:t>Sebraetec</a:t>
            </a:r>
            <a:r>
              <a:rPr lang="pt-BR" b="0" baseline="0" dirty="0" smtClean="0"/>
              <a:t> o valor de R$ 560 milhões para o biênio 2014-2015. Portanto, considerando apenas o que foi executado em 2013 pelo Sistema SEBRAE (R$ 548milhões) como parâmetro, teremos ao final do PPA mais de R$ 2 bilhões investidos em inovação.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A84BB-6562-4910-8CDB-CE5C02C99F82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03611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5FA468-28E4-4111-A552-E5F5298F2B05}" type="slidenum">
              <a:rPr lang="pt-BR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61599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47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D5A955-E87B-4415-A6D0-76BCDA396E2D}" type="slidenum">
              <a:rPr lang="pt-BR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13859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47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D5A955-E87B-4415-A6D0-76BCDA396E2D}" type="slidenum">
              <a:rPr lang="pt-BR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29107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809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B3375E-C37C-4C24-AF69-14024D543A44}" type="slidenum">
              <a:rPr lang="pt-BR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45988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1" dirty="0" smtClean="0"/>
              <a:t>Comentário UAIT</a:t>
            </a:r>
          </a:p>
          <a:p>
            <a:endParaRPr lang="pt-BR" b="0" dirty="0" smtClean="0"/>
          </a:p>
          <a:p>
            <a:r>
              <a:rPr lang="pt-BR" b="0" dirty="0" smtClean="0"/>
              <a:t>O</a:t>
            </a:r>
            <a:r>
              <a:rPr lang="pt-BR" b="0" baseline="0" dirty="0" smtClean="0"/>
              <a:t> investimento mínimo de 20% em inovação já vem sendo superado pelo Sebrae. Em 2013 , atingimos o percentual de 35,4% no Sebrae NA e 31,9% para o Sistema Sebrae. O investimento absoluto do Sistema Sebrae (ainda em 2013) em Inovação foi de R$ 548,9 milhões.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EDBE53-6569-4580-A2A4-DEDB501FBE03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44408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9/18/2018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E44F7-77AF-4D97-BBD2-8B8487BED2DD}" type="datetimeFigureOut">
              <a:rPr lang="pt-BR" smtClean="0"/>
              <a:pPr/>
              <a:t>18/09/2018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B20F-F9F7-4A24-93EA-71FFDF3B926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9/18/2018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213AF-26F6-41FA-8D85-E2C5388D6E58}" type="datetimeFigureOut">
              <a:rPr lang="en-US" smtClean="0"/>
              <a:pPr/>
              <a:t>9/18/2018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/>
              <a:t>‹nº›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  <p:sp>
        <p:nvSpPr>
          <p:cNvPr id="7" name="Freeform 12"/>
          <p:cNvSpPr>
            <a:spLocks/>
          </p:cNvSpPr>
          <p:nvPr userDrawn="1"/>
        </p:nvSpPr>
        <p:spPr bwMode="auto">
          <a:xfrm>
            <a:off x="330203" y="333375"/>
            <a:ext cx="8540750" cy="6107113"/>
          </a:xfrm>
          <a:custGeom>
            <a:avLst/>
            <a:gdLst>
              <a:gd name="T0" fmla="*/ 21 w 719"/>
              <a:gd name="T1" fmla="*/ 0 h 494"/>
              <a:gd name="T2" fmla="*/ 698 w 719"/>
              <a:gd name="T3" fmla="*/ 0 h 494"/>
              <a:gd name="T4" fmla="*/ 719 w 719"/>
              <a:gd name="T5" fmla="*/ 21 h 494"/>
              <a:gd name="T6" fmla="*/ 719 w 719"/>
              <a:gd name="T7" fmla="*/ 473 h 494"/>
              <a:gd name="T8" fmla="*/ 698 w 719"/>
              <a:gd name="T9" fmla="*/ 494 h 494"/>
              <a:gd name="T10" fmla="*/ 21 w 719"/>
              <a:gd name="T11" fmla="*/ 494 h 494"/>
              <a:gd name="T12" fmla="*/ 0 w 719"/>
              <a:gd name="T13" fmla="*/ 473 h 494"/>
              <a:gd name="T14" fmla="*/ 0 w 719"/>
              <a:gd name="T15" fmla="*/ 21 h 494"/>
              <a:gd name="T16" fmla="*/ 21 w 719"/>
              <a:gd name="T17" fmla="*/ 0 h 4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19" h="494">
                <a:moveTo>
                  <a:pt x="21" y="0"/>
                </a:moveTo>
                <a:lnTo>
                  <a:pt x="698" y="0"/>
                </a:lnTo>
                <a:cubicBezTo>
                  <a:pt x="709" y="0"/>
                  <a:pt x="719" y="10"/>
                  <a:pt x="719" y="21"/>
                </a:cubicBezTo>
                <a:lnTo>
                  <a:pt x="719" y="473"/>
                </a:lnTo>
                <a:cubicBezTo>
                  <a:pt x="719" y="484"/>
                  <a:pt x="709" y="494"/>
                  <a:pt x="698" y="494"/>
                </a:cubicBezTo>
                <a:lnTo>
                  <a:pt x="21" y="494"/>
                </a:lnTo>
                <a:cubicBezTo>
                  <a:pt x="10" y="494"/>
                  <a:pt x="0" y="484"/>
                  <a:pt x="0" y="473"/>
                </a:cubicBezTo>
                <a:lnTo>
                  <a:pt x="0" y="21"/>
                </a:lnTo>
                <a:cubicBezTo>
                  <a:pt x="0" y="10"/>
                  <a:pt x="10" y="0"/>
                  <a:pt x="21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br/url?sa=i&amp;rct=j&amp;q=&amp;esrc=s&amp;source=images&amp;cd=&amp;docid=M0IHrsetpd1XnM&amp;tbnid=r48W5Sq25Bp2xM:&amp;ved=0CAUQjRw&amp;url=http://pfdodia.blogspot.com/&amp;ei=2YucU6P6OsfC8AHh94CADg&amp;psig=AFQjCNGgp1XViU6I1nT5jlnjCiXz16pQCg&amp;ust=1402854260358395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comments" Target="../comments/comment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aubr.gov.br/mercado-em-expansao-2018/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hyperlink" Target="http://estadoendo.com/como-aliviar-a-dor-da-torcicolo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hyperlink" Target="https://www.google.com.br/url?sa=i&amp;rct=j&amp;q=&amp;esrc=s&amp;source=images&amp;cd=&amp;docid=Ncl4YiDPCNxkuM&amp;tbnid=aBM1FGvKIVcWmM:&amp;ved=0CAUQjRw&amp;url=http://cemanosdeitabuna.ning.com/profiles/blogs/a-poesia-e-as-flores-por-joao-de-paula&amp;ei=CilyU_TuDKOd8QGxyIBA&amp;bvm=bv.66330100,d.aWw&amp;psig=AFQjCNE9NBbwNMpzF_p4RjUiK8Gk_eQ4LQ&amp;ust=1400076809699057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hyperlink" Target="http://barradolaranjal.spaceblog.com.br/1033657/NASA-PROJETA-NAVE-ESPACIAL-PILOTADA-PARA-EXPLORAR-O-ESPACO-SO-COM-PASSAGEM-DE-IDA-SEM-VOLTA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hyperlink" Target="mailto:marcus@pa.sebrae.com.b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4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://www.planalto.gov.br/ccivil_03/leis/lcp/Lcp155.ht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diagramDrawing" Target="../diagrams/drawing1.xml"/><Relationship Id="rId5" Type="http://schemas.openxmlformats.org/officeDocument/2006/relationships/image" Target="../media/image28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7.png"/><Relationship Id="rId9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" y="-7"/>
            <a:ext cx="9144018" cy="6858014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305" b="53333"/>
          <a:stretch/>
        </p:blipFill>
        <p:spPr>
          <a:xfrm>
            <a:off x="4965700" y="0"/>
            <a:ext cx="4178300" cy="32004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889" r="54583"/>
          <a:stretch/>
        </p:blipFill>
        <p:spPr>
          <a:xfrm>
            <a:off x="0" y="3695700"/>
            <a:ext cx="4152900" cy="3162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4116231" y="4983180"/>
            <a:ext cx="46388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pt-BR"/>
            </a:defPPr>
            <a:lvl1pPr algn="r">
              <a:defRPr sz="3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t-BR" dirty="0">
                <a:solidFill>
                  <a:srgbClr val="DECC12"/>
                </a:solidFill>
              </a:rPr>
              <a:t>ESPECIALISTAS EM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3338206" y="5600717"/>
            <a:ext cx="54168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PEQUENOS NEGÓCIOS</a:t>
            </a:r>
          </a:p>
        </p:txBody>
      </p:sp>
      <p:grpSp>
        <p:nvGrpSpPr>
          <p:cNvPr id="24" name="Grupo 23"/>
          <p:cNvGrpSpPr/>
          <p:nvPr/>
        </p:nvGrpSpPr>
        <p:grpSpPr>
          <a:xfrm flipH="1">
            <a:off x="2475254" y="5580915"/>
            <a:ext cx="6668757" cy="95248"/>
            <a:chOff x="1332242" y="6048376"/>
            <a:chExt cx="6668757" cy="95248"/>
          </a:xfrm>
          <a:solidFill>
            <a:srgbClr val="0064C7"/>
          </a:solidFill>
        </p:grpSpPr>
        <p:cxnSp>
          <p:nvCxnSpPr>
            <p:cNvPr id="25" name="Conector reto 24"/>
            <p:cNvCxnSpPr/>
            <p:nvPr/>
          </p:nvCxnSpPr>
          <p:spPr>
            <a:xfrm>
              <a:off x="1332242" y="6095999"/>
              <a:ext cx="6583032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redondar Retângulo em um Canto Diagonal 2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xmlns="" val="1508723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4788914" y="284163"/>
            <a:ext cx="3966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32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Só para esclarecer:</a:t>
            </a:r>
          </a:p>
        </p:txBody>
      </p:sp>
      <p:grpSp>
        <p:nvGrpSpPr>
          <p:cNvPr id="3" name="Grupo 10"/>
          <p:cNvGrpSpPr/>
          <p:nvPr/>
        </p:nvGrpSpPr>
        <p:grpSpPr>
          <a:xfrm flipH="1">
            <a:off x="4589623" y="804846"/>
            <a:ext cx="4420562" cy="95248"/>
            <a:chOff x="3580437" y="6048376"/>
            <a:chExt cx="4420562" cy="95248"/>
          </a:xfrm>
          <a:solidFill>
            <a:srgbClr val="0064C7"/>
          </a:solidFill>
        </p:grpSpPr>
        <p:cxnSp>
          <p:nvCxnSpPr>
            <p:cNvPr id="12" name="Conector reto 11"/>
            <p:cNvCxnSpPr/>
            <p:nvPr/>
          </p:nvCxnSpPr>
          <p:spPr>
            <a:xfrm>
              <a:off x="3580437" y="6095999"/>
              <a:ext cx="4334836" cy="0"/>
            </a:xfrm>
            <a:prstGeom prst="line">
              <a:avLst/>
            </a:prstGeom>
            <a:grpFill/>
            <a:ln w="19050">
              <a:solidFill>
                <a:srgbClr val="00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redondar Retângulo em um Canto Diagonal 12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6C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upo 2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2512" name="Imagem 30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513" name="Imagem 31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upo 2048"/>
          <p:cNvGrpSpPr>
            <a:grpSpLocks/>
          </p:cNvGrpSpPr>
          <p:nvPr/>
        </p:nvGrpSpPr>
        <p:grpSpPr bwMode="auto">
          <a:xfrm>
            <a:off x="1137424" y="1043880"/>
            <a:ext cx="7192537" cy="996794"/>
            <a:chOff x="4588783" y="1244601"/>
            <a:chExt cx="4085317" cy="1574800"/>
          </a:xfrm>
        </p:grpSpPr>
        <p:grpSp>
          <p:nvGrpSpPr>
            <p:cNvPr id="7" name="Grupo 48"/>
            <p:cNvGrpSpPr>
              <a:grpSpLocks/>
            </p:cNvGrpSpPr>
            <p:nvPr/>
          </p:nvGrpSpPr>
          <p:grpSpPr bwMode="auto">
            <a:xfrm>
              <a:off x="4588783" y="1244601"/>
              <a:ext cx="4085317" cy="1574800"/>
              <a:chOff x="5881007" y="3729842"/>
              <a:chExt cx="2517569" cy="1443318"/>
            </a:xfrm>
          </p:grpSpPr>
          <p:sp>
            <p:nvSpPr>
              <p:cNvPr id="50" name="Arredondar Retângulo em um Canto Diagonal 49"/>
              <p:cNvSpPr/>
              <p:nvPr/>
            </p:nvSpPr>
            <p:spPr>
              <a:xfrm>
                <a:off x="5881007" y="3801135"/>
                <a:ext cx="2517569" cy="1372025"/>
              </a:xfrm>
              <a:prstGeom prst="round2DiagRect">
                <a:avLst>
                  <a:gd name="adj1" fmla="val 3224"/>
                  <a:gd name="adj2" fmla="val 0"/>
                </a:avLst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1" name="Conector reto 50"/>
              <p:cNvCxnSpPr/>
              <p:nvPr/>
            </p:nvCxnSpPr>
            <p:spPr>
              <a:xfrm>
                <a:off x="5886878" y="3729842"/>
                <a:ext cx="2505828" cy="0"/>
              </a:xfrm>
              <a:prstGeom prst="line">
                <a:avLst/>
              </a:prstGeom>
              <a:ln w="19050">
                <a:solidFill>
                  <a:srgbClr val="DECC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498" name="CaixaDeTexto 51"/>
            <p:cNvSpPr txBox="1">
              <a:spLocks noChangeArrowheads="1"/>
            </p:cNvSpPr>
            <p:nvPr/>
          </p:nvSpPr>
          <p:spPr bwMode="auto">
            <a:xfrm>
              <a:off x="4655609" y="1542186"/>
              <a:ext cx="384810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  <a:buClr>
                  <a:srgbClr val="0064C7"/>
                </a:buClr>
                <a:buSzPct val="100000"/>
              </a:pPr>
              <a:r>
                <a:rPr lang="pt-BR" sz="3200" i="1" dirty="0" smtClean="0">
                  <a:solidFill>
                    <a:srgbClr val="FFFFFF"/>
                  </a:solidFill>
                </a:rPr>
                <a:t>Compreendendo os conceitos</a:t>
              </a:r>
              <a:endParaRPr lang="pt-BR" sz="3200" b="1" i="1" dirty="0">
                <a:solidFill>
                  <a:srgbClr val="0064C7"/>
                </a:solidFill>
              </a:endParaRPr>
            </a:p>
          </p:txBody>
        </p:sp>
        <p:sp>
          <p:nvSpPr>
            <p:cNvPr id="62499" name="CaixaDeTexto 81"/>
            <p:cNvSpPr txBox="1">
              <a:spLocks noChangeArrowheads="1"/>
            </p:cNvSpPr>
            <p:nvPr/>
          </p:nvSpPr>
          <p:spPr bwMode="auto">
            <a:xfrm>
              <a:off x="4700223" y="1661752"/>
              <a:ext cx="38481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Aft>
                  <a:spcPts val="600"/>
                </a:spcAft>
                <a:buClr>
                  <a:srgbClr val="0064C7"/>
                </a:buClr>
                <a:buSzPct val="100000"/>
              </a:pPr>
              <a:endParaRPr lang="pt-BR" sz="2000" i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upo 21"/>
          <p:cNvGrpSpPr>
            <a:grpSpLocks/>
          </p:cNvGrpSpPr>
          <p:nvPr/>
        </p:nvGrpSpPr>
        <p:grpSpPr bwMode="auto">
          <a:xfrm>
            <a:off x="6643378" y="2587083"/>
            <a:ext cx="1939963" cy="3882099"/>
            <a:chOff x="6721087" y="2984500"/>
            <a:chExt cx="1940313" cy="3450547"/>
          </a:xfrm>
        </p:grpSpPr>
        <p:grpSp>
          <p:nvGrpSpPr>
            <p:cNvPr id="11" name="Grupo 72"/>
            <p:cNvGrpSpPr>
              <a:grpSpLocks/>
            </p:cNvGrpSpPr>
            <p:nvPr/>
          </p:nvGrpSpPr>
          <p:grpSpPr bwMode="auto">
            <a:xfrm>
              <a:off x="6734323" y="2984500"/>
              <a:ext cx="1927077" cy="3450547"/>
              <a:chOff x="5881007" y="3760320"/>
              <a:chExt cx="2517569" cy="1564155"/>
            </a:xfrm>
          </p:grpSpPr>
          <p:sp>
            <p:nvSpPr>
              <p:cNvPr id="74" name="Arredondar Retângulo em um Canto Diagonal 73"/>
              <p:cNvSpPr/>
              <p:nvPr/>
            </p:nvSpPr>
            <p:spPr>
              <a:xfrm>
                <a:off x="5880359" y="3801331"/>
                <a:ext cx="2518217" cy="1523144"/>
              </a:xfrm>
              <a:prstGeom prst="round2DiagRect">
                <a:avLst>
                  <a:gd name="adj1" fmla="val 2081"/>
                  <a:gd name="adj2" fmla="val 0"/>
                </a:avLst>
              </a:prstGeom>
              <a:noFill/>
              <a:ln w="190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5" name="Conector reto 74"/>
              <p:cNvCxnSpPr/>
              <p:nvPr/>
            </p:nvCxnSpPr>
            <p:spPr>
              <a:xfrm>
                <a:off x="5886582" y="3760320"/>
                <a:ext cx="250577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493" name="Retângulo 80"/>
            <p:cNvSpPr>
              <a:spLocks noChangeArrowheads="1"/>
            </p:cNvSpPr>
            <p:nvPr/>
          </p:nvSpPr>
          <p:spPr bwMode="auto">
            <a:xfrm>
              <a:off x="6721087" y="4357265"/>
              <a:ext cx="1913384" cy="1846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 i="1" dirty="0" smtClean="0">
                  <a:solidFill>
                    <a:srgbClr val="0064C7"/>
                  </a:solidFill>
                </a:rPr>
                <a:t>Empresário</a:t>
              </a:r>
            </a:p>
            <a:p>
              <a:pPr algn="ctr"/>
              <a:endParaRPr lang="pt-BR" sz="1400" b="1" i="1" dirty="0">
                <a:solidFill>
                  <a:srgbClr val="0064C7"/>
                </a:solidFill>
              </a:endParaRPr>
            </a:p>
            <a:p>
              <a:pPr algn="ctr"/>
              <a:r>
                <a:rPr lang="pt-BR" sz="1600" b="1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PESSOA </a:t>
              </a:r>
              <a:r>
                <a:rPr lang="pt-BR" sz="1400" b="1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                                         (aquela que  assume o risco de idealizar, estruturar e operar uma determinada atividade empresarial com foco no lucro)</a:t>
              </a:r>
              <a:endParaRPr lang="pt-BR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14" name="Grupo 19"/>
          <p:cNvGrpSpPr>
            <a:grpSpLocks/>
          </p:cNvGrpSpPr>
          <p:nvPr/>
        </p:nvGrpSpPr>
        <p:grpSpPr bwMode="auto">
          <a:xfrm>
            <a:off x="3644749" y="2575933"/>
            <a:ext cx="2198492" cy="3848644"/>
            <a:chOff x="4603849" y="2984500"/>
            <a:chExt cx="1998681" cy="3450547"/>
          </a:xfrm>
        </p:grpSpPr>
        <p:grpSp>
          <p:nvGrpSpPr>
            <p:cNvPr id="15" name="Grupo 69"/>
            <p:cNvGrpSpPr>
              <a:grpSpLocks/>
            </p:cNvGrpSpPr>
            <p:nvPr/>
          </p:nvGrpSpPr>
          <p:grpSpPr bwMode="auto">
            <a:xfrm>
              <a:off x="4603849" y="2984500"/>
              <a:ext cx="1927077" cy="3450547"/>
              <a:chOff x="5881007" y="3760320"/>
              <a:chExt cx="2517569" cy="1564155"/>
            </a:xfrm>
          </p:grpSpPr>
          <p:sp>
            <p:nvSpPr>
              <p:cNvPr id="71" name="Arredondar Retângulo em um Canto Diagonal 70"/>
              <p:cNvSpPr/>
              <p:nvPr/>
            </p:nvSpPr>
            <p:spPr>
              <a:xfrm>
                <a:off x="5881007" y="3801331"/>
                <a:ext cx="2517633" cy="1523144"/>
              </a:xfrm>
              <a:prstGeom prst="round2DiagRect">
                <a:avLst>
                  <a:gd name="adj1" fmla="val 2081"/>
                  <a:gd name="adj2" fmla="val 0"/>
                </a:avLst>
              </a:prstGeom>
              <a:noFill/>
              <a:ln w="190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2" name="Conector reto 71"/>
              <p:cNvCxnSpPr/>
              <p:nvPr/>
            </p:nvCxnSpPr>
            <p:spPr>
              <a:xfrm>
                <a:off x="5887229" y="3760320"/>
                <a:ext cx="250519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488" name="Retângulo 79"/>
            <p:cNvSpPr>
              <a:spLocks noChangeArrowheads="1"/>
            </p:cNvSpPr>
            <p:nvPr/>
          </p:nvSpPr>
          <p:spPr bwMode="auto">
            <a:xfrm>
              <a:off x="4616977" y="4384184"/>
              <a:ext cx="1985553" cy="168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600" b="1" i="1" dirty="0" smtClean="0">
                  <a:solidFill>
                    <a:srgbClr val="0064C7"/>
                  </a:solidFill>
                </a:rPr>
                <a:t>Empreendedorismo</a:t>
              </a:r>
            </a:p>
            <a:p>
              <a:pPr algn="ctr"/>
              <a:endParaRPr lang="pt-BR" sz="1400" b="1" i="1" dirty="0" smtClean="0">
                <a:solidFill>
                  <a:srgbClr val="0064C7"/>
                </a:solidFill>
              </a:endParaRPr>
            </a:p>
            <a:p>
              <a:pPr algn="ctr"/>
              <a:r>
                <a:rPr lang="pt-BR" sz="1600" b="1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COMPORTAMENTO </a:t>
              </a:r>
              <a:r>
                <a:rPr lang="pt-BR" sz="1400" b="1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             (forma como essa pessoa se relaciona com o mundo: o influenciando e sendo por ele influenciado)</a:t>
              </a:r>
              <a:endParaRPr lang="pt-BR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16" name="Grupo 8"/>
          <p:cNvGrpSpPr>
            <a:grpSpLocks/>
          </p:cNvGrpSpPr>
          <p:nvPr/>
        </p:nvGrpSpPr>
        <p:grpSpPr bwMode="auto">
          <a:xfrm>
            <a:off x="611078" y="2549604"/>
            <a:ext cx="1927225" cy="3940405"/>
            <a:chOff x="2473375" y="2984500"/>
            <a:chExt cx="1927077" cy="3450547"/>
          </a:xfrm>
        </p:grpSpPr>
        <p:grpSp>
          <p:nvGrpSpPr>
            <p:cNvPr id="17" name="Grupo 59"/>
            <p:cNvGrpSpPr>
              <a:grpSpLocks/>
            </p:cNvGrpSpPr>
            <p:nvPr/>
          </p:nvGrpSpPr>
          <p:grpSpPr bwMode="auto">
            <a:xfrm>
              <a:off x="2473375" y="2984500"/>
              <a:ext cx="1927077" cy="3450547"/>
              <a:chOff x="5881007" y="3760320"/>
              <a:chExt cx="2517569" cy="1564155"/>
            </a:xfrm>
          </p:grpSpPr>
          <p:sp>
            <p:nvSpPr>
              <p:cNvPr id="61" name="Arredondar Retângulo em um Canto Diagonal 60"/>
              <p:cNvSpPr/>
              <p:nvPr/>
            </p:nvSpPr>
            <p:spPr>
              <a:xfrm>
                <a:off x="5881007" y="3801331"/>
                <a:ext cx="2517569" cy="1523144"/>
              </a:xfrm>
              <a:prstGeom prst="round2DiagRect">
                <a:avLst>
                  <a:gd name="adj1" fmla="val 2081"/>
                  <a:gd name="adj2" fmla="val 0"/>
                </a:avLst>
              </a:prstGeom>
              <a:noFill/>
              <a:ln w="190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62" name="Conector reto 61"/>
              <p:cNvCxnSpPr/>
              <p:nvPr/>
            </p:nvCxnSpPr>
            <p:spPr>
              <a:xfrm>
                <a:off x="5887229" y="3760320"/>
                <a:ext cx="250512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483" name="Retângulo 76"/>
            <p:cNvSpPr>
              <a:spLocks noChangeArrowheads="1"/>
            </p:cNvSpPr>
            <p:nvPr/>
          </p:nvSpPr>
          <p:spPr bwMode="auto">
            <a:xfrm>
              <a:off x="2551708" y="4384411"/>
              <a:ext cx="1728192" cy="1832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600" b="1" i="1" dirty="0" smtClean="0">
                  <a:solidFill>
                    <a:srgbClr val="0064C7"/>
                  </a:solidFill>
                </a:rPr>
                <a:t>Empreendedor</a:t>
              </a:r>
            </a:p>
            <a:p>
              <a:pPr algn="ctr"/>
              <a:endParaRPr lang="pt-BR" sz="1400" b="1" i="1" dirty="0">
                <a:solidFill>
                  <a:srgbClr val="0064C7"/>
                </a:solidFill>
              </a:endParaRPr>
            </a:p>
            <a:p>
              <a:pPr algn="ctr"/>
              <a:r>
                <a:rPr lang="pt-BR" sz="1600" b="1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PESSOA </a:t>
              </a:r>
            </a:p>
            <a:p>
              <a:pPr algn="ctr"/>
              <a:r>
                <a:rPr lang="pt-BR" sz="1400" b="1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(aquela que produz mudanças no mundo a partir  de suas percepções, habilidades e competências)  </a:t>
              </a:r>
              <a:endParaRPr lang="pt-BR" sz="1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pic>
        <p:nvPicPr>
          <p:cNvPr id="1026" name="Picture 2" descr="D:\Downloads\empresario-corrupt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9975" y="2788526"/>
            <a:ext cx="1693114" cy="1326273"/>
          </a:xfrm>
          <a:prstGeom prst="rect">
            <a:avLst/>
          </a:prstGeom>
          <a:noFill/>
        </p:spPr>
      </p:pic>
      <p:pic>
        <p:nvPicPr>
          <p:cNvPr id="1027" name="Picture 3" descr="D:\Downloads\download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066" y="2772160"/>
            <a:ext cx="1724050" cy="1209408"/>
          </a:xfrm>
          <a:prstGeom prst="rect">
            <a:avLst/>
          </a:prstGeom>
          <a:noFill/>
        </p:spPr>
      </p:pic>
      <p:pic>
        <p:nvPicPr>
          <p:cNvPr id="1028" name="Picture 4" descr="D:\Downloads\download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6045" y="2832410"/>
            <a:ext cx="1930074" cy="1115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83297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" presetClass="entr" presetSubtype="2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o 31"/>
          <p:cNvGrpSpPr/>
          <p:nvPr/>
        </p:nvGrpSpPr>
        <p:grpSpPr>
          <a:xfrm>
            <a:off x="0" y="0"/>
            <a:ext cx="9145588" cy="6858000"/>
            <a:chOff x="0" y="0"/>
            <a:chExt cx="9144000" cy="6858000"/>
          </a:xfrm>
        </p:grpSpPr>
        <p:pic>
          <p:nvPicPr>
            <p:cNvPr id="35" name="Imagem 3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6875"/>
            <a:stretch/>
          </p:blipFill>
          <p:spPr>
            <a:xfrm>
              <a:off x="8858250" y="0"/>
              <a:ext cx="285750" cy="6858000"/>
            </a:xfrm>
            <a:prstGeom prst="rect">
              <a:avLst/>
            </a:prstGeom>
          </p:spPr>
        </p:pic>
        <p:pic>
          <p:nvPicPr>
            <p:cNvPr id="36" name="Imagem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t="88611" r="-5"/>
            <a:stretch/>
          </p:blipFill>
          <p:spPr>
            <a:xfrm>
              <a:off x="0" y="6076950"/>
              <a:ext cx="9144000" cy="781050"/>
            </a:xfrm>
            <a:prstGeom prst="rect">
              <a:avLst/>
            </a:prstGeom>
          </p:spPr>
        </p:pic>
      </p:grp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432"/>
          <a:stretch/>
        </p:blipFill>
        <p:spPr bwMode="auto">
          <a:xfrm>
            <a:off x="7" y="0"/>
            <a:ext cx="55383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CaixaDeTexto 29"/>
          <p:cNvSpPr txBox="1">
            <a:spLocks noChangeArrowheads="1"/>
          </p:cNvSpPr>
          <p:nvPr/>
        </p:nvSpPr>
        <p:spPr bwMode="auto">
          <a:xfrm>
            <a:off x="3267307" y="200722"/>
            <a:ext cx="587669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b="1" dirty="0" smtClean="0">
                <a:latin typeface="Segoe Print" pitchFamily="2" charset="0"/>
                <a:ea typeface="Gulim" pitchFamily="34" charset="-127"/>
              </a:rPr>
              <a:t>É importante lembrarmos que o Empreendedorismo é uma daquelas atividades que requer o uso equilibrado dos dois hemisférios cerebrais: o direito e o esquerdo</a:t>
            </a:r>
            <a:endParaRPr lang="pt-BR" sz="2000" dirty="0"/>
          </a:p>
        </p:txBody>
      </p:sp>
      <p:grpSp>
        <p:nvGrpSpPr>
          <p:cNvPr id="3" name="Grupo 22"/>
          <p:cNvGrpSpPr/>
          <p:nvPr/>
        </p:nvGrpSpPr>
        <p:grpSpPr>
          <a:xfrm flipH="1">
            <a:off x="3329031" y="1873405"/>
            <a:ext cx="5636548" cy="74589"/>
            <a:chOff x="3300896" y="6048376"/>
            <a:chExt cx="4700103" cy="95248"/>
          </a:xfrm>
          <a:solidFill>
            <a:srgbClr val="0064C7"/>
          </a:solidFill>
        </p:grpSpPr>
        <p:cxnSp>
          <p:nvCxnSpPr>
            <p:cNvPr id="33" name="Conector reto 32"/>
            <p:cNvCxnSpPr/>
            <p:nvPr/>
          </p:nvCxnSpPr>
          <p:spPr>
            <a:xfrm>
              <a:off x="3300896" y="6095999"/>
              <a:ext cx="4614376" cy="0"/>
            </a:xfrm>
            <a:prstGeom prst="line">
              <a:avLst/>
            </a:prstGeom>
            <a:grpFill/>
            <a:ln w="19050">
              <a:solidFill>
                <a:srgbClr val="4546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Arredondar Retângulo em um Canto Diagonal 33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45464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sp>
        <p:nvSpPr>
          <p:cNvPr id="13" name="Texto explicativo em seta para a direita 12"/>
          <p:cNvSpPr/>
          <p:nvPr/>
        </p:nvSpPr>
        <p:spPr>
          <a:xfrm>
            <a:off x="4248615" y="2165741"/>
            <a:ext cx="1594624" cy="1424951"/>
          </a:xfrm>
          <a:prstGeom prst="right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RAZÃO</a:t>
            </a:r>
            <a:endParaRPr lang="pt-BR" sz="2000" b="1" dirty="0"/>
          </a:p>
        </p:txBody>
      </p:sp>
      <p:sp>
        <p:nvSpPr>
          <p:cNvPr id="14" name="Texto explicativo em seta para a esquerda 13"/>
          <p:cNvSpPr/>
          <p:nvPr/>
        </p:nvSpPr>
        <p:spPr>
          <a:xfrm>
            <a:off x="7359804" y="2071999"/>
            <a:ext cx="1561172" cy="1619055"/>
          </a:xfrm>
          <a:prstGeom prst="leftArrowCallout">
            <a:avLst>
              <a:gd name="adj1" fmla="val 25000"/>
              <a:gd name="adj2" fmla="val 25000"/>
              <a:gd name="adj3" fmla="val 20041"/>
              <a:gd name="adj4" fmla="val 7489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EMOÇÃO</a:t>
            </a: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15" name="Picture 2" descr="http://2.bp.blogspot.com/-5EBLJRw16Ek/TkMBQuSmHYI/AAAAAAAAA_I/17fUY-hdLgU/s320/P05552-Balanca_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74655" y="3789288"/>
            <a:ext cx="2511683" cy="2009346"/>
          </a:xfrm>
          <a:prstGeom prst="rect">
            <a:avLst/>
          </a:prstGeom>
          <a:noFill/>
        </p:spPr>
      </p:pic>
      <p:pic>
        <p:nvPicPr>
          <p:cNvPr id="2050" name="Picture 2" descr="D:\Downloads\razao-emoca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87845" y="2377069"/>
            <a:ext cx="1416204" cy="1046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5999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3222703" y="0"/>
            <a:ext cx="56313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2800" b="1" i="1" dirty="0" smtClean="0">
                <a:latin typeface="Arial" pitchFamily="34" charset="0"/>
                <a:cs typeface="Arial" pitchFamily="34" charset="0"/>
              </a:rPr>
              <a:t>Os estudiosos do tema relacionam pelo menos as seguintes características empreendedoras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: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o 10"/>
          <p:cNvGrpSpPr/>
          <p:nvPr/>
        </p:nvGrpSpPr>
        <p:grpSpPr>
          <a:xfrm flipH="1">
            <a:off x="4124134" y="1713841"/>
            <a:ext cx="5019866" cy="95248"/>
            <a:chOff x="2981133" y="6048376"/>
            <a:chExt cx="5019866" cy="95248"/>
          </a:xfrm>
          <a:solidFill>
            <a:srgbClr val="0064C7"/>
          </a:solidFill>
        </p:grpSpPr>
        <p:cxnSp>
          <p:nvCxnSpPr>
            <p:cNvPr id="12" name="Conector reto 11"/>
            <p:cNvCxnSpPr/>
            <p:nvPr/>
          </p:nvCxnSpPr>
          <p:spPr>
            <a:xfrm>
              <a:off x="2981133" y="6095999"/>
              <a:ext cx="4934141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redondar Retângulo em um Canto Diagonal 12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4C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" name="Grupo 1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4837" name="Imagem 14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8" name="Imagem 15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upo 47"/>
          <p:cNvGrpSpPr/>
          <p:nvPr/>
        </p:nvGrpSpPr>
        <p:grpSpPr>
          <a:xfrm>
            <a:off x="4087541" y="1839950"/>
            <a:ext cx="4777679" cy="4471639"/>
            <a:chOff x="-265159" y="1676400"/>
            <a:chExt cx="4799059" cy="5029201"/>
          </a:xfrm>
        </p:grpSpPr>
        <p:sp>
          <p:nvSpPr>
            <p:cNvPr id="15" name="Arredondar Retângulo em um Canto Diagonal 14"/>
            <p:cNvSpPr/>
            <p:nvPr/>
          </p:nvSpPr>
          <p:spPr>
            <a:xfrm>
              <a:off x="-265159" y="1676400"/>
              <a:ext cx="4570459" cy="4914900"/>
            </a:xfrm>
            <a:prstGeom prst="round2DiagRect">
              <a:avLst>
                <a:gd name="adj1" fmla="val 8161"/>
                <a:gd name="adj2" fmla="val 0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i="1"/>
            </a:p>
          </p:txBody>
        </p:sp>
        <p:sp>
          <p:nvSpPr>
            <p:cNvPr id="16" name="Arredondar Retângulo em um Canto Diagonal 15"/>
            <p:cNvSpPr/>
            <p:nvPr/>
          </p:nvSpPr>
          <p:spPr>
            <a:xfrm>
              <a:off x="444500" y="1854201"/>
              <a:ext cx="4089400" cy="4851400"/>
            </a:xfrm>
            <a:prstGeom prst="round2DiagRect">
              <a:avLst>
                <a:gd name="adj1" fmla="val 6308"/>
                <a:gd name="adj2" fmla="val 0"/>
              </a:avLst>
            </a:prstGeom>
            <a:solidFill>
              <a:srgbClr val="0064C7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i="1" dirty="0"/>
            </a:p>
          </p:txBody>
        </p:sp>
      </p:grpSp>
      <p:sp>
        <p:nvSpPr>
          <p:cNvPr id="17" name="Retângulo 16"/>
          <p:cNvSpPr/>
          <p:nvPr/>
        </p:nvSpPr>
        <p:spPr>
          <a:xfrm>
            <a:off x="4839628" y="2073457"/>
            <a:ext cx="413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Busca de Oportunidade e Iniciativa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917688" y="2552961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Persistência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4850783" y="2976705"/>
            <a:ext cx="3111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Correr Riscos Calculados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4839629" y="3378147"/>
            <a:ext cx="4304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Exigência de Qualidade e Eficiência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4861931" y="3857651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Busca de Informações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861931" y="4270246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Comprometimento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4884233" y="46893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Planejamento e Monitoramento Sistemáticos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850780" y="534723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Estabelecimento de Metas</a:t>
            </a:r>
          </a:p>
          <a:p>
            <a:pPr>
              <a:buFont typeface="Wingdings" pitchFamily="2" charset="2"/>
              <a:buChar char="§"/>
            </a:pPr>
            <a:endParaRPr lang="pt-BR" dirty="0" smtClean="0"/>
          </a:p>
        </p:txBody>
      </p:sp>
      <p:sp>
        <p:nvSpPr>
          <p:cNvPr id="26" name="Retângulo 25"/>
          <p:cNvSpPr/>
          <p:nvPr/>
        </p:nvSpPr>
        <p:spPr>
          <a:xfrm>
            <a:off x="4884235" y="5764511"/>
            <a:ext cx="3676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Persuasão e Rede de Contatos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3956824" y="2108514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3945673" y="2532261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3934524" y="3000611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3901066" y="3413206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3934522" y="3836950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3945673" y="4249546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3945673" y="4773655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3967975" y="5353519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3967976" y="5799567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165106" y="4354526"/>
            <a:ext cx="76994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1" i="1" dirty="0" smtClean="0">
                <a:solidFill>
                  <a:srgbClr val="454647"/>
                </a:solidFill>
              </a:rPr>
              <a:t>EMPREENDEDORISMO </a:t>
            </a:r>
          </a:p>
          <a:p>
            <a:r>
              <a:rPr lang="pt-BR" sz="3600" b="1" i="1" dirty="0" smtClean="0">
                <a:solidFill>
                  <a:srgbClr val="454647"/>
                </a:solidFill>
              </a:rPr>
              <a:t>NA ARQUITETURA E URBANISMO</a:t>
            </a:r>
            <a:endParaRPr lang="pt-BR" sz="3600" b="1" i="1" dirty="0">
              <a:solidFill>
                <a:srgbClr val="454647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65106" y="5589589"/>
            <a:ext cx="81537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600" b="1" dirty="0" smtClean="0">
                <a:solidFill>
                  <a:schemeClr val="bg1"/>
                </a:solidFill>
              </a:rPr>
              <a:t>Como ser um arquiteto empreendedor de sucesso</a:t>
            </a:r>
            <a:endParaRPr lang="pt-B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7" y="5493992"/>
            <a:ext cx="5696141" cy="95248"/>
            <a:chOff x="2304858" y="6048376"/>
            <a:chExt cx="5696141" cy="95248"/>
          </a:xfrm>
          <a:solidFill>
            <a:srgbClr val="0064C7"/>
          </a:solidFill>
        </p:grpSpPr>
        <p:cxnSp>
          <p:nvCxnSpPr>
            <p:cNvPr id="24" name="Conector reto 23"/>
            <p:cNvCxnSpPr/>
            <p:nvPr/>
          </p:nvCxnSpPr>
          <p:spPr>
            <a:xfrm>
              <a:off x="2304858" y="6095999"/>
              <a:ext cx="5610416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rredondar Retângulo em um Canto Diagonal 24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1026" name="Picture 2" descr="D:\Downloads\small_765-dia-do-arquite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302" y="555470"/>
            <a:ext cx="4592444" cy="3513220"/>
          </a:xfrm>
          <a:prstGeom prst="rect">
            <a:avLst/>
          </a:prstGeom>
          <a:noFill/>
        </p:spPr>
      </p:pic>
      <p:pic>
        <p:nvPicPr>
          <p:cNvPr id="2" name="Picture 3" descr="D:\Downloads\download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8033" y="3084939"/>
            <a:ext cx="2466975" cy="1847850"/>
          </a:xfrm>
          <a:prstGeom prst="rect">
            <a:avLst/>
          </a:prstGeom>
          <a:noFill/>
        </p:spPr>
      </p:pic>
      <p:pic>
        <p:nvPicPr>
          <p:cNvPr id="3" name="Picture 4" descr="D:\Downloads\underteckna-symbolen-för-linjalen-frågefläcken-tecknad-filmstil-1019704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9716" y="5553308"/>
            <a:ext cx="1025913" cy="11062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5833" t="36389" r="38437" b="5695"/>
          <a:stretch>
            <a:fillRect/>
          </a:stretch>
        </p:blipFill>
        <p:spPr bwMode="auto">
          <a:xfrm>
            <a:off x="533400" y="2495554"/>
            <a:ext cx="5094288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upo 5"/>
          <p:cNvGrpSpPr>
            <a:grpSpLocks/>
          </p:cNvGrpSpPr>
          <p:nvPr/>
        </p:nvGrpSpPr>
        <p:grpSpPr bwMode="auto">
          <a:xfrm>
            <a:off x="0" y="931863"/>
            <a:ext cx="4127500" cy="95250"/>
            <a:chOff x="3872928" y="6048376"/>
            <a:chExt cx="4128071" cy="95248"/>
          </a:xfrm>
        </p:grpSpPr>
        <p:cxnSp>
          <p:nvCxnSpPr>
            <p:cNvPr id="7" name="Conector reto 6"/>
            <p:cNvCxnSpPr/>
            <p:nvPr/>
          </p:nvCxnSpPr>
          <p:spPr>
            <a:xfrm>
              <a:off x="3872928" y="6096000"/>
              <a:ext cx="4042334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redondar Retângulo em um Canto Diagonal 7"/>
            <p:cNvSpPr/>
            <p:nvPr/>
          </p:nvSpPr>
          <p:spPr>
            <a:xfrm>
              <a:off x="7905736" y="6048376"/>
              <a:ext cx="95263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15368" name="Grupo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5370" name="Imagem 12"/>
            <p:cNvPicPr>
              <a:picLocks noChangeAspect="1"/>
            </p:cNvPicPr>
            <p:nvPr/>
          </p:nvPicPr>
          <p:blipFill>
            <a:blip r:embed="rId4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1" name="Imagem 13"/>
            <p:cNvPicPr>
              <a:picLocks noChangeAspect="1"/>
            </p:cNvPicPr>
            <p:nvPr/>
          </p:nvPicPr>
          <p:blipFill>
            <a:blip r:embed="rId4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" name="Conector reto 2"/>
          <p:cNvCxnSpPr/>
          <p:nvPr/>
        </p:nvCxnSpPr>
        <p:spPr>
          <a:xfrm>
            <a:off x="5349240" y="2068830"/>
            <a:ext cx="22860" cy="2366010"/>
          </a:xfrm>
          <a:prstGeom prst="line">
            <a:avLst/>
          </a:prstGeom>
          <a:ln>
            <a:solidFill>
              <a:srgbClr val="0064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234175" y="312235"/>
            <a:ext cx="288816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 smtClean="0">
                <a:solidFill>
                  <a:srgbClr val="002060"/>
                </a:solidFill>
              </a:rPr>
              <a:t>Mercado</a:t>
            </a:r>
          </a:p>
          <a:p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0" y="1059366"/>
            <a:ext cx="8938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Em um mercado de constante transformação, criatividade e inovação são palavras de ordem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337811" y="1771650"/>
            <a:ext cx="35432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endParaRPr lang="pt-BR" dirty="0" smtClean="0"/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Mais do que atuar em apenas um projeto, arquitetos e urbanistas precisam oferecer soluções inovadoras. </a:t>
            </a:r>
          </a:p>
          <a:p>
            <a:pPr>
              <a:buFont typeface="Wingdings" pitchFamily="2" charset="2"/>
              <a:buChar char="§"/>
            </a:pPr>
            <a:endParaRPr lang="pt-BR" dirty="0" smtClean="0"/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É preciso saber </a:t>
            </a:r>
            <a:r>
              <a:rPr lang="pt-BR" u="sng" dirty="0" smtClean="0"/>
              <a:t>criar</a:t>
            </a:r>
            <a:r>
              <a:rPr lang="pt-BR" dirty="0" smtClean="0"/>
              <a:t> produtos e serviços que vão além das fronteiras definidas pelas profissões, proporcionando uma </a:t>
            </a:r>
            <a:r>
              <a:rPr lang="pt-BR" u="sng" dirty="0" smtClean="0"/>
              <a:t>experiência completa para o cliente</a:t>
            </a:r>
            <a:r>
              <a:rPr lang="pt-BR" dirty="0" smtClean="0"/>
              <a:t>.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 smtClean="0"/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0" y="6433696"/>
            <a:ext cx="8367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i="1" dirty="0" smtClean="0">
                <a:solidFill>
                  <a:srgbClr val="0066CC"/>
                </a:solidFill>
              </a:rPr>
              <a:t>Fonte: https://oglobo.globo.com/sociedade/educacao/multiplas-funcoes-desafiam-novos-profissionais-de-arquitetura-engenharia-design-21524695</a:t>
            </a:r>
            <a:endParaRPr lang="pt-BR" sz="1000" i="1" dirty="0">
              <a:solidFill>
                <a:srgbClr val="0066CC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7700" name="Imagem 17"/>
            <p:cNvPicPr>
              <a:picLocks noChangeAspect="1"/>
            </p:cNvPicPr>
            <p:nvPr/>
          </p:nvPicPr>
          <p:blipFill>
            <a:blip r:embed="rId4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01" name="Imagem 18"/>
            <p:cNvPicPr>
              <a:picLocks noChangeAspect="1"/>
            </p:cNvPicPr>
            <p:nvPr/>
          </p:nvPicPr>
          <p:blipFill>
            <a:blip r:embed="rId4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o 19"/>
          <p:cNvGrpSpPr/>
          <p:nvPr/>
        </p:nvGrpSpPr>
        <p:grpSpPr>
          <a:xfrm flipH="1">
            <a:off x="4694475" y="898442"/>
            <a:ext cx="4306657" cy="95248"/>
            <a:chOff x="3694342" y="6048376"/>
            <a:chExt cx="4306657" cy="95248"/>
          </a:xfrm>
          <a:solidFill>
            <a:srgbClr val="0064C7"/>
          </a:solidFill>
        </p:grpSpPr>
        <p:cxnSp>
          <p:nvCxnSpPr>
            <p:cNvPr id="21" name="Conector reto 20"/>
            <p:cNvCxnSpPr/>
            <p:nvPr/>
          </p:nvCxnSpPr>
          <p:spPr>
            <a:xfrm>
              <a:off x="3694342" y="6095999"/>
              <a:ext cx="4220931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redondar Retângulo em um Canto Diagonal 2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" name="Grupo 116"/>
          <p:cNvGrpSpPr>
            <a:grpSpLocks/>
          </p:cNvGrpSpPr>
          <p:nvPr/>
        </p:nvGrpSpPr>
        <p:grpSpPr bwMode="auto">
          <a:xfrm>
            <a:off x="0" y="333452"/>
            <a:ext cx="4540250" cy="1901825"/>
            <a:chOff x="0" y="768927"/>
            <a:chExt cx="4540827" cy="1901535"/>
          </a:xfrm>
        </p:grpSpPr>
        <p:pic>
          <p:nvPicPr>
            <p:cNvPr id="27661" name="Imagem 110"/>
            <p:cNvPicPr>
              <a:picLocks noChangeAspect="1"/>
            </p:cNvPicPr>
            <p:nvPr/>
          </p:nvPicPr>
          <p:blipFill>
            <a:blip r:embed="rId5" cstate="print"/>
            <a:srcRect t="2576" r="59206" b="67728"/>
            <a:stretch>
              <a:fillRect/>
            </a:stretch>
          </p:blipFill>
          <p:spPr bwMode="auto">
            <a:xfrm>
              <a:off x="675409" y="768927"/>
              <a:ext cx="3865418" cy="1901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2" name="Imagem 118"/>
            <p:cNvPicPr>
              <a:picLocks noChangeAspect="1"/>
            </p:cNvPicPr>
            <p:nvPr/>
          </p:nvPicPr>
          <p:blipFill>
            <a:blip r:embed="rId5" cstate="print"/>
            <a:srcRect t="2576" r="92873" b="67728"/>
            <a:stretch>
              <a:fillRect/>
            </a:stretch>
          </p:blipFill>
          <p:spPr bwMode="auto">
            <a:xfrm flipH="1">
              <a:off x="0" y="768927"/>
              <a:ext cx="675410" cy="1901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CaixaDeTexto 15"/>
          <p:cNvSpPr txBox="1"/>
          <p:nvPr/>
        </p:nvSpPr>
        <p:spPr>
          <a:xfrm>
            <a:off x="4884235" y="234176"/>
            <a:ext cx="38137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 smtClean="0">
                <a:solidFill>
                  <a:srgbClr val="002060"/>
                </a:solidFill>
              </a:rPr>
              <a:t>Cenário</a:t>
            </a:r>
          </a:p>
          <a:p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4482791" y="1248937"/>
            <a:ext cx="4393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Nos primeiros seis meses de 2018, foram realizadas 5% mais serviços de Arquitetura e Urbanismo em comparação ao mesmo período do ano passado.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301083" y="2653989"/>
            <a:ext cx="81180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Informações do primeiro semestre mostram que essa retomada do crescimento acontece em uma velocidade cada vez maior.</a:t>
            </a:r>
          </a:p>
          <a:p>
            <a:pPr>
              <a:buFont typeface="Wingdings" pitchFamily="2" charset="2"/>
              <a:buChar char="§"/>
            </a:pPr>
            <a:endParaRPr lang="pt-BR" dirty="0" smtClean="0"/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Considerando-se apenas o mercado de reformas, esse crescimento foi de 15%.</a:t>
            </a:r>
          </a:p>
          <a:p>
            <a:pPr>
              <a:buFont typeface="Wingdings" pitchFamily="2" charset="2"/>
              <a:buChar char="§"/>
            </a:pPr>
            <a:endParaRPr lang="pt-BR" dirty="0" smtClean="0"/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Após uma série de iniciativas do CAU/BR para conscientizar a população brasileira sobre a necessidade da contratação de arquitetos e urbanistas em obras de reforma ou construção, com ênfase nas principais vantagens de se contratar arquitetos e urbanistas: economia, segurança, planejamento, conforto, valorização do imóvel.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4318868" y="6445405"/>
            <a:ext cx="398698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 smtClean="0">
                <a:solidFill>
                  <a:srgbClr val="002060"/>
                </a:solidFill>
              </a:rPr>
              <a:t>Fonte: </a:t>
            </a:r>
            <a:r>
              <a:rPr lang="pt-BR" sz="1100" i="1" u="sng" dirty="0" smtClean="0">
                <a:solidFill>
                  <a:srgbClr val="002060"/>
                </a:solidFill>
                <a:hlinkClick r:id="rId6"/>
              </a:rPr>
              <a:t>http://www.caubr.gov.br/mercado-em-expansao-2018/</a:t>
            </a:r>
            <a:endParaRPr lang="pt-BR" sz="1100" i="1" dirty="0" smtClean="0">
              <a:solidFill>
                <a:srgbClr val="002060"/>
              </a:solidFill>
            </a:endParaRPr>
          </a:p>
          <a:p>
            <a:endParaRPr lang="pt-B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" presetClass="entr" presetSubtype="8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4272" t="4445" r="63750" b="66389"/>
          <a:stretch>
            <a:fillRect/>
          </a:stretch>
        </p:blipFill>
        <p:spPr bwMode="auto">
          <a:xfrm>
            <a:off x="685805" y="304800"/>
            <a:ext cx="20097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l="36354" t="16113" r="50626" b="66386"/>
          <a:stretch>
            <a:fillRect/>
          </a:stretch>
        </p:blipFill>
        <p:spPr bwMode="auto">
          <a:xfrm>
            <a:off x="2705100" y="1104900"/>
            <a:ext cx="1190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1665" t="33611" r="79480" b="54167"/>
          <a:stretch>
            <a:fillRect/>
          </a:stretch>
        </p:blipFill>
        <p:spPr bwMode="auto">
          <a:xfrm>
            <a:off x="447680" y="2305050"/>
            <a:ext cx="8096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20729" t="33611" r="60104" b="40834"/>
          <a:stretch>
            <a:fillRect/>
          </a:stretch>
        </p:blipFill>
        <p:spPr bwMode="auto">
          <a:xfrm>
            <a:off x="1276350" y="230505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 l="40105" t="43474" r="49271" b="42221"/>
          <a:stretch>
            <a:fillRect/>
          </a:stretch>
        </p:blipFill>
        <p:spPr bwMode="auto">
          <a:xfrm>
            <a:off x="3048003" y="2981326"/>
            <a:ext cx="9715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17708" t="59444" r="73750" b="29308"/>
          <a:stretch>
            <a:fillRect/>
          </a:stretch>
        </p:blipFill>
        <p:spPr bwMode="auto">
          <a:xfrm>
            <a:off x="1000125" y="4076705"/>
            <a:ext cx="7810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 l="26355" t="59445" r="61145" b="23889"/>
          <a:stretch>
            <a:fillRect/>
          </a:stretch>
        </p:blipFill>
        <p:spPr bwMode="auto">
          <a:xfrm>
            <a:off x="1790700" y="40767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 l="39166" t="58331" r="42084" b="16808"/>
          <a:stretch>
            <a:fillRect/>
          </a:stretch>
        </p:blipFill>
        <p:spPr bwMode="auto">
          <a:xfrm>
            <a:off x="2962275" y="4000507"/>
            <a:ext cx="17145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58331" t="73888" r="34377" b="16389"/>
          <a:stretch>
            <a:fillRect/>
          </a:stretch>
        </p:blipFill>
        <p:spPr bwMode="auto">
          <a:xfrm>
            <a:off x="4714875" y="5067300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 l="58333" t="83748" r="32605" b="4169"/>
          <a:stretch>
            <a:fillRect/>
          </a:stretch>
        </p:blipFill>
        <p:spPr bwMode="auto">
          <a:xfrm>
            <a:off x="4714882" y="5743589"/>
            <a:ext cx="8286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 l="50937" t="83887" r="41980" b="6252"/>
          <a:stretch>
            <a:fillRect/>
          </a:stretch>
        </p:blipFill>
        <p:spPr bwMode="auto">
          <a:xfrm>
            <a:off x="4038600" y="5753114"/>
            <a:ext cx="6477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aixaDeTexto 16"/>
          <p:cNvSpPr txBox="1">
            <a:spLocks noChangeArrowheads="1"/>
          </p:cNvSpPr>
          <p:nvPr/>
        </p:nvSpPr>
        <p:spPr bwMode="auto">
          <a:xfrm>
            <a:off x="4405135" y="1523499"/>
            <a:ext cx="44935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1" i="1" dirty="0" smtClean="0">
                <a:solidFill>
                  <a:srgbClr val="454647"/>
                </a:solidFill>
              </a:rPr>
              <a:t>UM BOM </a:t>
            </a:r>
            <a:r>
              <a:rPr lang="pt-BR" sz="3600" b="1" i="1" dirty="0">
                <a:solidFill>
                  <a:srgbClr val="454647"/>
                </a:solidFill>
              </a:rPr>
              <a:t>CENÁRIO 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429002" y="2446352"/>
            <a:ext cx="55880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O </a:t>
            </a:r>
            <a:r>
              <a:rPr lang="pt-BR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EMPREENDER</a:t>
            </a:r>
            <a:endParaRPr lang="pt-BR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o 18"/>
          <p:cNvGrpSpPr/>
          <p:nvPr/>
        </p:nvGrpSpPr>
        <p:grpSpPr>
          <a:xfrm flipH="1">
            <a:off x="3447866" y="2350742"/>
            <a:ext cx="5696141" cy="95248"/>
            <a:chOff x="2304858" y="6048376"/>
            <a:chExt cx="5696141" cy="95248"/>
          </a:xfrm>
          <a:solidFill>
            <a:srgbClr val="0064C7"/>
          </a:solidFill>
        </p:grpSpPr>
        <p:cxnSp>
          <p:nvCxnSpPr>
            <p:cNvPr id="20" name="Conector reto 19"/>
            <p:cNvCxnSpPr/>
            <p:nvPr/>
          </p:nvCxnSpPr>
          <p:spPr>
            <a:xfrm>
              <a:off x="2304858" y="6095999"/>
              <a:ext cx="5610416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redondar Retângulo em um Canto Diagonal 20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 l="51563" t="46529"/>
          <a:stretch>
            <a:fillRect/>
          </a:stretch>
        </p:blipFill>
        <p:spPr bwMode="auto">
          <a:xfrm>
            <a:off x="4714882" y="3190875"/>
            <a:ext cx="442912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" y="-7"/>
            <a:ext cx="9144018" cy="685801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18" cy="685801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611" r="44028"/>
          <a:stretch/>
        </p:blipFill>
        <p:spPr>
          <a:xfrm>
            <a:off x="0" y="4019550"/>
            <a:ext cx="5118100" cy="283845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71" b="40417"/>
          <a:stretch/>
        </p:blipFill>
        <p:spPr>
          <a:xfrm>
            <a:off x="5191131" y="0"/>
            <a:ext cx="3952875" cy="40862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33" t="8195"/>
          <a:stretch/>
        </p:blipFill>
        <p:spPr>
          <a:xfrm>
            <a:off x="3962400" y="561975"/>
            <a:ext cx="5181600" cy="6296025"/>
          </a:xfrm>
          <a:prstGeom prst="rect">
            <a:avLst/>
          </a:prstGeom>
        </p:spPr>
      </p:pic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245410" y="320082"/>
            <a:ext cx="5190057" cy="129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8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itchFamily="34" charset="0"/>
              </a:rPr>
              <a:t>EMPREENDEDORES</a:t>
            </a:r>
            <a:br>
              <a:rPr lang="en-US" sz="28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en-US" sz="60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itchFamily="34" charset="0"/>
              </a:rPr>
              <a:t>DE SUCESSO</a:t>
            </a:r>
            <a:endParaRPr lang="en-US" sz="2800" b="1" i="1" dirty="0">
              <a:solidFill>
                <a:srgbClr val="0064C7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4" name="Grupo 20"/>
          <p:cNvGrpSpPr/>
          <p:nvPr/>
        </p:nvGrpSpPr>
        <p:grpSpPr>
          <a:xfrm flipH="1">
            <a:off x="4" y="1510347"/>
            <a:ext cx="4976751" cy="95248"/>
            <a:chOff x="7905751" y="6048376"/>
            <a:chExt cx="4976751" cy="95248"/>
          </a:xfrm>
          <a:solidFill>
            <a:srgbClr val="0064C7"/>
          </a:solidFill>
        </p:grpSpPr>
        <p:cxnSp>
          <p:nvCxnSpPr>
            <p:cNvPr id="22" name="Conector reto 21"/>
            <p:cNvCxnSpPr/>
            <p:nvPr/>
          </p:nvCxnSpPr>
          <p:spPr>
            <a:xfrm>
              <a:off x="7967602" y="6095999"/>
              <a:ext cx="4914900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redondar Retângulo em um Canto Diagonal 2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" name="Grupo 30"/>
          <p:cNvGrpSpPr/>
          <p:nvPr/>
        </p:nvGrpSpPr>
        <p:grpSpPr>
          <a:xfrm>
            <a:off x="8374749" y="0"/>
            <a:ext cx="769257" cy="6858000"/>
            <a:chOff x="8374742" y="0"/>
            <a:chExt cx="769257" cy="6858000"/>
          </a:xfrm>
        </p:grpSpPr>
        <p:pic>
          <p:nvPicPr>
            <p:cNvPr id="33" name="Imagem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7249" t="5" b="8145"/>
            <a:stretch/>
          </p:blipFill>
          <p:spPr>
            <a:xfrm>
              <a:off x="8892479" y="0"/>
              <a:ext cx="251519" cy="6299200"/>
            </a:xfrm>
            <a:prstGeom prst="rect">
              <a:avLst/>
            </a:prstGeom>
          </p:spPr>
        </p:pic>
        <p:pic>
          <p:nvPicPr>
            <p:cNvPr id="32" name="Imagem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1587" t="91852"/>
            <a:stretch/>
          </p:blipFill>
          <p:spPr>
            <a:xfrm>
              <a:off x="8374742" y="6299200"/>
              <a:ext cx="769257" cy="558800"/>
            </a:xfrm>
            <a:prstGeom prst="rect">
              <a:avLst/>
            </a:prstGeom>
          </p:spPr>
        </p:pic>
      </p:grpSp>
      <p:sp>
        <p:nvSpPr>
          <p:cNvPr id="16" name="Retângulo 15"/>
          <p:cNvSpPr/>
          <p:nvPr/>
        </p:nvSpPr>
        <p:spPr>
          <a:xfrm>
            <a:off x="144965" y="1593492"/>
            <a:ext cx="46277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Para a maioria, </a:t>
            </a:r>
            <a:r>
              <a:rPr lang="pt-BR" b="1" dirty="0" smtClean="0"/>
              <a:t>construir um negócio </a:t>
            </a:r>
            <a:r>
              <a:rPr lang="pt-BR" dirty="0" smtClean="0"/>
              <a:t>respeitado e lucrativo </a:t>
            </a:r>
            <a:r>
              <a:rPr lang="pt-BR" b="1" dirty="0" smtClean="0"/>
              <a:t>é um verdadeiro sonho</a:t>
            </a:r>
            <a:r>
              <a:rPr lang="pt-BR" dirty="0" smtClean="0"/>
              <a:t>. Só que </a:t>
            </a:r>
            <a:r>
              <a:rPr lang="pt-BR" b="1" dirty="0" smtClean="0"/>
              <a:t>empreendedorismo está além de ter a própria empresa</a:t>
            </a:r>
            <a:r>
              <a:rPr lang="pt-BR" dirty="0" smtClean="0"/>
              <a:t>. Sendo empregado ou empregador, o importante é </a:t>
            </a:r>
            <a:r>
              <a:rPr lang="pt-BR" b="1" dirty="0" smtClean="0"/>
              <a:t>ser visionário</a:t>
            </a:r>
            <a:r>
              <a:rPr lang="pt-BR" dirty="0" smtClean="0"/>
              <a:t>, </a:t>
            </a:r>
            <a:r>
              <a:rPr lang="pt-BR" b="1" dirty="0" smtClean="0"/>
              <a:t>criar e investir em ideias atrativas</a:t>
            </a:r>
            <a:r>
              <a:rPr lang="pt-BR" dirty="0" smtClean="0"/>
              <a:t>, </a:t>
            </a:r>
            <a:r>
              <a:rPr lang="pt-BR" b="1" dirty="0" smtClean="0"/>
              <a:t>inovadoras e rentáveis</a:t>
            </a:r>
            <a:r>
              <a:rPr lang="pt-BR" dirty="0" smtClean="0"/>
              <a:t>; </a:t>
            </a:r>
            <a:r>
              <a:rPr lang="pt-BR" b="1" dirty="0" smtClean="0"/>
              <a:t>pesquisar muito, conhecer seu público-alvo, conhecer o mercado, trabalhar a marca, divulgar, explorar seus potenciais, suprir as necessidades dos seus clientes e ultrapassar as suas expectativas.</a:t>
            </a:r>
            <a:endParaRPr lang="pt-BR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0" y="6488668"/>
            <a:ext cx="51571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i="1" dirty="0" smtClean="0">
                <a:solidFill>
                  <a:srgbClr val="0066CC"/>
                </a:solidFill>
              </a:rPr>
              <a:t>Fonte: https://blogdaarquitetura.com/como-ser-um-arquiteto-empreendedor-de-sucesso/</a:t>
            </a:r>
            <a:endParaRPr lang="pt-BR" sz="1000" i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5895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0" y="3456"/>
            <a:ext cx="9144018" cy="685801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18" cy="685801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73" t="69206" r="64921"/>
          <a:stretch/>
        </p:blipFill>
        <p:spPr>
          <a:xfrm>
            <a:off x="1451429" y="4746184"/>
            <a:ext cx="1756228" cy="211182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65" t="63069" r="68095"/>
          <a:stretch/>
        </p:blipFill>
        <p:spPr>
          <a:xfrm>
            <a:off x="725716" y="4325270"/>
            <a:ext cx="2061028" cy="253274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0" t="62646" r="76032"/>
          <a:stretch/>
        </p:blipFill>
        <p:spPr>
          <a:xfrm>
            <a:off x="0" y="4296242"/>
            <a:ext cx="1959428" cy="2561771"/>
          </a:xfrm>
          <a:prstGeom prst="rect">
            <a:avLst/>
          </a:prstGeom>
        </p:spPr>
      </p:pic>
      <p:grpSp>
        <p:nvGrpSpPr>
          <p:cNvPr id="2" name="Grupo 54"/>
          <p:cNvGrpSpPr/>
          <p:nvPr/>
        </p:nvGrpSpPr>
        <p:grpSpPr>
          <a:xfrm>
            <a:off x="7" y="0"/>
            <a:ext cx="9143999" cy="6858000"/>
            <a:chOff x="0" y="0"/>
            <a:chExt cx="9143999" cy="6858000"/>
          </a:xfrm>
        </p:grpSpPr>
        <p:pic>
          <p:nvPicPr>
            <p:cNvPr id="56" name="Imagem 5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1587" t="91852"/>
            <a:stretch/>
          </p:blipFill>
          <p:spPr>
            <a:xfrm>
              <a:off x="8374742" y="6299200"/>
              <a:ext cx="769257" cy="558800"/>
            </a:xfrm>
            <a:prstGeom prst="rect">
              <a:avLst/>
            </a:prstGeom>
          </p:spPr>
        </p:pic>
        <p:pic>
          <p:nvPicPr>
            <p:cNvPr id="57" name="Imagem 5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7249" t="5" b="8145"/>
            <a:stretch/>
          </p:blipFill>
          <p:spPr>
            <a:xfrm>
              <a:off x="8892479" y="0"/>
              <a:ext cx="251519" cy="6299200"/>
            </a:xfrm>
            <a:prstGeom prst="rect">
              <a:avLst/>
            </a:prstGeom>
          </p:spPr>
        </p:pic>
        <p:pic>
          <p:nvPicPr>
            <p:cNvPr id="58" name="Imagem 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3" t="96199" r="8412"/>
            <a:stretch/>
          </p:blipFill>
          <p:spPr>
            <a:xfrm>
              <a:off x="0" y="6597352"/>
              <a:ext cx="8374743" cy="260648"/>
            </a:xfrm>
            <a:prstGeom prst="rect">
              <a:avLst/>
            </a:prstGeom>
          </p:spPr>
        </p:pic>
      </p:grpSp>
      <p:grpSp>
        <p:nvGrpSpPr>
          <p:cNvPr id="3" name="Grupo 47"/>
          <p:cNvGrpSpPr/>
          <p:nvPr/>
        </p:nvGrpSpPr>
        <p:grpSpPr>
          <a:xfrm>
            <a:off x="4154448" y="1276195"/>
            <a:ext cx="4799059" cy="5029201"/>
            <a:chOff x="-265159" y="1676400"/>
            <a:chExt cx="4799059" cy="5029201"/>
          </a:xfrm>
        </p:grpSpPr>
        <p:sp>
          <p:nvSpPr>
            <p:cNvPr id="49" name="Arredondar Retângulo em um Canto Diagonal 48"/>
            <p:cNvSpPr/>
            <p:nvPr/>
          </p:nvSpPr>
          <p:spPr>
            <a:xfrm>
              <a:off x="-265159" y="1676400"/>
              <a:ext cx="4570459" cy="4914900"/>
            </a:xfrm>
            <a:prstGeom prst="round2DiagRect">
              <a:avLst>
                <a:gd name="adj1" fmla="val 8161"/>
                <a:gd name="adj2" fmla="val 0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i="1"/>
            </a:p>
          </p:txBody>
        </p:sp>
        <p:sp>
          <p:nvSpPr>
            <p:cNvPr id="50" name="Arredondar Retângulo em um Canto Diagonal 49"/>
            <p:cNvSpPr/>
            <p:nvPr/>
          </p:nvSpPr>
          <p:spPr>
            <a:xfrm>
              <a:off x="444500" y="1854201"/>
              <a:ext cx="4089400" cy="4851400"/>
            </a:xfrm>
            <a:prstGeom prst="round2DiagRect">
              <a:avLst>
                <a:gd name="adj1" fmla="val 6308"/>
                <a:gd name="adj2" fmla="val 0"/>
              </a:avLst>
            </a:prstGeom>
            <a:solidFill>
              <a:srgbClr val="0064C7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i="1"/>
            </a:p>
          </p:txBody>
        </p:sp>
      </p:grpSp>
      <p:sp>
        <p:nvSpPr>
          <p:cNvPr id="26" name="Retângulo 25"/>
          <p:cNvSpPr/>
          <p:nvPr/>
        </p:nvSpPr>
        <p:spPr>
          <a:xfrm>
            <a:off x="4013200" y="1562103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ixaDeTexto 27"/>
          <p:cNvSpPr txBox="1">
            <a:spLocks noChangeArrowheads="1"/>
          </p:cNvSpPr>
          <p:nvPr/>
        </p:nvSpPr>
        <p:spPr bwMode="auto">
          <a:xfrm>
            <a:off x="4927607" y="1666878"/>
            <a:ext cx="3124203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b="1" dirty="0" smtClean="0">
                <a:solidFill>
                  <a:schemeClr val="bg1"/>
                </a:solidFill>
              </a:rPr>
              <a:t>Conhecimento do público</a:t>
            </a:r>
            <a:endParaRPr lang="pt-BR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4013200" y="2029180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aixaDeTexto 29"/>
          <p:cNvSpPr txBox="1">
            <a:spLocks noChangeArrowheads="1"/>
          </p:cNvSpPr>
          <p:nvPr/>
        </p:nvSpPr>
        <p:spPr bwMode="auto">
          <a:xfrm>
            <a:off x="4927607" y="2105734"/>
            <a:ext cx="3124203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b="1" dirty="0" smtClean="0">
                <a:solidFill>
                  <a:schemeClr val="bg1"/>
                </a:solidFill>
              </a:rPr>
              <a:t>Personalidade resolutiva</a:t>
            </a:r>
            <a:r>
              <a:rPr lang="pt-BR" b="1" dirty="0" smtClean="0"/>
              <a:t> </a:t>
            </a:r>
            <a:endParaRPr lang="pt-BR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4013200" y="2496270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ixaDeTexto 31"/>
          <p:cNvSpPr txBox="1">
            <a:spLocks noChangeArrowheads="1"/>
          </p:cNvSpPr>
          <p:nvPr/>
        </p:nvSpPr>
        <p:spPr bwMode="auto">
          <a:xfrm>
            <a:off x="4927607" y="2444229"/>
            <a:ext cx="402682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b="1" dirty="0" smtClean="0">
                <a:solidFill>
                  <a:schemeClr val="bg1"/>
                </a:solidFill>
              </a:rPr>
              <a:t>Criatividade / Está sempre atrás de novas soluções</a:t>
            </a:r>
            <a:endParaRPr lang="pt-BR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4013200" y="2963348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ixaDeTexto 33"/>
          <p:cNvSpPr txBox="1">
            <a:spLocks noChangeArrowheads="1"/>
          </p:cNvSpPr>
          <p:nvPr/>
        </p:nvSpPr>
        <p:spPr bwMode="auto">
          <a:xfrm>
            <a:off x="4916456" y="2981588"/>
            <a:ext cx="384840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b="1" dirty="0" smtClean="0">
                <a:solidFill>
                  <a:schemeClr val="bg1"/>
                </a:solidFill>
              </a:rPr>
              <a:t>Conhecimento em relação à tecnologia</a:t>
            </a:r>
            <a:endParaRPr lang="pt-BR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4013200" y="3430414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ixaDeTexto 35"/>
          <p:cNvSpPr txBox="1">
            <a:spLocks noChangeArrowheads="1"/>
          </p:cNvSpPr>
          <p:nvPr/>
        </p:nvSpPr>
        <p:spPr bwMode="auto">
          <a:xfrm>
            <a:off x="4927600" y="3498502"/>
            <a:ext cx="4000500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b="1" dirty="0" smtClean="0">
                <a:solidFill>
                  <a:schemeClr val="bg1"/>
                </a:solidFill>
              </a:rPr>
              <a:t>Liderança em projetos</a:t>
            </a:r>
            <a:endParaRPr lang="pt-BR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4013200" y="3897492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aixaDeTexto 37"/>
          <p:cNvSpPr txBox="1">
            <a:spLocks noChangeArrowheads="1"/>
          </p:cNvSpPr>
          <p:nvPr/>
        </p:nvSpPr>
        <p:spPr bwMode="auto">
          <a:xfrm>
            <a:off x="4938758" y="3895851"/>
            <a:ext cx="3904159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b="1" dirty="0" smtClean="0">
                <a:solidFill>
                  <a:schemeClr val="bg1"/>
                </a:solidFill>
              </a:rPr>
              <a:t>Perfil analítico / Dá um passo de cada vez</a:t>
            </a:r>
            <a:endParaRPr lang="pt-BR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4013200" y="4364582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ixaDeTexto 39"/>
          <p:cNvSpPr txBox="1">
            <a:spLocks noChangeArrowheads="1"/>
          </p:cNvSpPr>
          <p:nvPr/>
        </p:nvSpPr>
        <p:spPr bwMode="auto">
          <a:xfrm>
            <a:off x="4927607" y="4439714"/>
            <a:ext cx="3124203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b="1" dirty="0" smtClean="0">
                <a:solidFill>
                  <a:schemeClr val="bg1"/>
                </a:solidFill>
              </a:rPr>
              <a:t>Estudioso e dedicado</a:t>
            </a:r>
            <a:endParaRPr lang="pt-BR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tângulo 40"/>
          <p:cNvSpPr/>
          <p:nvPr/>
        </p:nvSpPr>
        <p:spPr>
          <a:xfrm>
            <a:off x="4013200" y="4831660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ixaDeTexto 41"/>
          <p:cNvSpPr txBox="1">
            <a:spLocks noChangeArrowheads="1"/>
          </p:cNvSpPr>
          <p:nvPr/>
        </p:nvSpPr>
        <p:spPr bwMode="auto">
          <a:xfrm>
            <a:off x="4927600" y="4835513"/>
            <a:ext cx="42164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b="1" dirty="0" smtClean="0">
                <a:solidFill>
                  <a:schemeClr val="bg1"/>
                </a:solidFill>
              </a:rPr>
              <a:t>Usa todo o conhecimento a seu favor</a:t>
            </a:r>
            <a:endParaRPr lang="pt-BR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tângulo 42"/>
          <p:cNvSpPr/>
          <p:nvPr/>
        </p:nvSpPr>
        <p:spPr>
          <a:xfrm>
            <a:off x="4013200" y="5298738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ixaDeTexto 43"/>
          <p:cNvSpPr txBox="1">
            <a:spLocks noChangeArrowheads="1"/>
          </p:cNvSpPr>
          <p:nvPr/>
        </p:nvSpPr>
        <p:spPr bwMode="auto">
          <a:xfrm>
            <a:off x="4927607" y="5380926"/>
            <a:ext cx="3881856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b="1" dirty="0" smtClean="0">
                <a:solidFill>
                  <a:schemeClr val="bg1"/>
                </a:solidFill>
              </a:rPr>
              <a:t>Não tem medo de tomar riscos</a:t>
            </a:r>
            <a:endParaRPr lang="pt-BR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tângulo 44"/>
          <p:cNvSpPr/>
          <p:nvPr/>
        </p:nvSpPr>
        <p:spPr>
          <a:xfrm>
            <a:off x="4013200" y="5765814"/>
            <a:ext cx="83820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26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10º</a:t>
            </a:r>
            <a:endParaRPr lang="pt-BR" sz="26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aixaDeTexto 45"/>
          <p:cNvSpPr txBox="1">
            <a:spLocks noChangeArrowheads="1"/>
          </p:cNvSpPr>
          <p:nvPr/>
        </p:nvSpPr>
        <p:spPr bwMode="auto">
          <a:xfrm>
            <a:off x="4861932" y="5845178"/>
            <a:ext cx="4282067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b="1" dirty="0" smtClean="0">
                <a:solidFill>
                  <a:schemeClr val="bg1"/>
                </a:solidFill>
              </a:rPr>
              <a:t>Sabe pedir ajuda quando necessário</a:t>
            </a:r>
            <a:endParaRPr lang="pt-BR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tângulo 46"/>
          <p:cNvSpPr/>
          <p:nvPr/>
        </p:nvSpPr>
        <p:spPr>
          <a:xfrm>
            <a:off x="211702" y="143134"/>
            <a:ext cx="760548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pt-BR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QUAIS AS CARACTERÍSTICAS DE UM ARQUITETO / URBANISTA EMPREENDEDOR </a:t>
            </a:r>
            <a:endParaRPr lang="pt-BR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tângulo 50"/>
          <p:cNvSpPr/>
          <p:nvPr/>
        </p:nvSpPr>
        <p:spPr>
          <a:xfrm>
            <a:off x="3891777" y="6537047"/>
            <a:ext cx="472811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i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900" i="1" dirty="0" smtClean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https://blogdaarquitetura.com/como-ser-um-arquiteto-empreendedor-de-sucesso/</a:t>
            </a:r>
            <a:endParaRPr lang="pt-BR" sz="900" i="1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upo 13"/>
          <p:cNvGrpSpPr/>
          <p:nvPr/>
        </p:nvGrpSpPr>
        <p:grpSpPr>
          <a:xfrm>
            <a:off x="0" y="1191300"/>
            <a:ext cx="6408478" cy="95248"/>
            <a:chOff x="1592521" y="6048376"/>
            <a:chExt cx="6408478" cy="95248"/>
          </a:xfrm>
          <a:solidFill>
            <a:srgbClr val="0064C7"/>
          </a:solidFill>
        </p:grpSpPr>
        <p:cxnSp>
          <p:nvCxnSpPr>
            <p:cNvPr id="52" name="Conector reto 51"/>
            <p:cNvCxnSpPr/>
            <p:nvPr/>
          </p:nvCxnSpPr>
          <p:spPr>
            <a:xfrm>
              <a:off x="1592521" y="6095999"/>
              <a:ext cx="6322753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Arredondar Retângulo em um Canto Diagonal 52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xmlns="" val="236965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accel="40000" decel="4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accel="40000" decel="4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9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1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4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6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900"/>
                            </p:stCondLst>
                            <p:childTnLst>
                              <p:par>
                                <p:cTn id="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4"/>
            <a:ext cx="9144018" cy="6858014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0" y="177119"/>
            <a:ext cx="91929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MUITOS DESAFIOS ENORMES POSSIBILIDADES....</a:t>
            </a:r>
            <a:endParaRPr lang="pt-BR" sz="32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39" t="23518"/>
          <a:stretch/>
        </p:blipFill>
        <p:spPr>
          <a:xfrm>
            <a:off x="3568700" y="1729716"/>
            <a:ext cx="5575300" cy="5128283"/>
          </a:xfrm>
          <a:prstGeom prst="rect">
            <a:avLst/>
          </a:prstGeom>
        </p:spPr>
      </p:pic>
      <p:grpSp>
        <p:nvGrpSpPr>
          <p:cNvPr id="2" name="Grupo 35"/>
          <p:cNvGrpSpPr/>
          <p:nvPr/>
        </p:nvGrpSpPr>
        <p:grpSpPr>
          <a:xfrm>
            <a:off x="7" y="0"/>
            <a:ext cx="9143999" cy="6858000"/>
            <a:chOff x="0" y="0"/>
            <a:chExt cx="9143999" cy="6858000"/>
          </a:xfrm>
        </p:grpSpPr>
        <p:pic>
          <p:nvPicPr>
            <p:cNvPr id="37" name="Imagem 3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1587" t="91852"/>
            <a:stretch/>
          </p:blipFill>
          <p:spPr>
            <a:xfrm>
              <a:off x="8374742" y="6299200"/>
              <a:ext cx="769257" cy="558800"/>
            </a:xfrm>
            <a:prstGeom prst="rect">
              <a:avLst/>
            </a:prstGeom>
          </p:spPr>
        </p:pic>
        <p:pic>
          <p:nvPicPr>
            <p:cNvPr id="38" name="Imagem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7249" t="5" b="8145"/>
            <a:stretch/>
          </p:blipFill>
          <p:spPr>
            <a:xfrm>
              <a:off x="8892479" y="0"/>
              <a:ext cx="251519" cy="6299200"/>
            </a:xfrm>
            <a:prstGeom prst="rect">
              <a:avLst/>
            </a:prstGeom>
          </p:spPr>
        </p:pic>
        <p:pic>
          <p:nvPicPr>
            <p:cNvPr id="39" name="Imagem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3" t="96199" r="8412"/>
            <a:stretch/>
          </p:blipFill>
          <p:spPr>
            <a:xfrm>
              <a:off x="0" y="6597352"/>
              <a:ext cx="8374743" cy="260648"/>
            </a:xfrm>
            <a:prstGeom prst="rect">
              <a:avLst/>
            </a:prstGeom>
          </p:spPr>
        </p:pic>
      </p:grpSp>
      <p:grpSp>
        <p:nvGrpSpPr>
          <p:cNvPr id="3" name="Grupo 40"/>
          <p:cNvGrpSpPr/>
          <p:nvPr/>
        </p:nvGrpSpPr>
        <p:grpSpPr>
          <a:xfrm flipH="1">
            <a:off x="0" y="1294447"/>
            <a:ext cx="8012051" cy="95248"/>
            <a:chOff x="7905751" y="6048376"/>
            <a:chExt cx="8012051" cy="95248"/>
          </a:xfrm>
          <a:solidFill>
            <a:srgbClr val="0064C7"/>
          </a:solidFill>
        </p:grpSpPr>
        <p:cxnSp>
          <p:nvCxnSpPr>
            <p:cNvPr id="42" name="Conector reto 41"/>
            <p:cNvCxnSpPr/>
            <p:nvPr/>
          </p:nvCxnSpPr>
          <p:spPr>
            <a:xfrm>
              <a:off x="7967602" y="6095999"/>
              <a:ext cx="7950200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Arredondar Retângulo em um Canto Diagonal 42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Retângulo 13"/>
          <p:cNvSpPr/>
          <p:nvPr/>
        </p:nvSpPr>
        <p:spPr>
          <a:xfrm>
            <a:off x="211873" y="14666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/>
              <a:t>Qual  linguagem será a mais utilizada nos próximos anos?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270912" y="2307632"/>
            <a:ext cx="119776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pt-BR" b="1" dirty="0" smtClean="0"/>
              <a:t>Inglês ??</a:t>
            </a:r>
            <a:endParaRPr lang="pt-BR" b="1" dirty="0"/>
          </a:p>
        </p:txBody>
      </p:sp>
      <p:sp>
        <p:nvSpPr>
          <p:cNvPr id="16" name="Retângulo 15"/>
          <p:cNvSpPr/>
          <p:nvPr/>
        </p:nvSpPr>
        <p:spPr>
          <a:xfrm>
            <a:off x="2132050" y="2307630"/>
            <a:ext cx="155683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pt-BR" b="1" dirty="0" smtClean="0"/>
              <a:t>Mandarim??</a:t>
            </a:r>
            <a:endParaRPr lang="pt-BR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1594625" y="234175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ou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479502" y="35795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5542156" y="40478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267629" y="3412273"/>
            <a:ext cx="551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 smtClean="0"/>
          </a:p>
          <a:p>
            <a:pPr>
              <a:buFont typeface="Wingdings" pitchFamily="2" charset="2"/>
              <a:buChar char="ü"/>
            </a:pPr>
            <a:endParaRPr lang="pt-BR" b="1" dirty="0" smtClean="0"/>
          </a:p>
        </p:txBody>
      </p:sp>
      <p:sp>
        <p:nvSpPr>
          <p:cNvPr id="22" name="CaixaDeTexto 21"/>
          <p:cNvSpPr txBox="1"/>
          <p:nvPr/>
        </p:nvSpPr>
        <p:spPr>
          <a:xfrm>
            <a:off x="234177" y="3512634"/>
            <a:ext cx="486193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b="1" dirty="0" smtClean="0"/>
              <a:t>Ela continuará existindo nos próximos 20 anos?</a:t>
            </a:r>
            <a:endParaRPr lang="pt-BR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267630" y="3033131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E a profissão que você escolheu:</a:t>
            </a:r>
            <a:endParaRPr lang="pt-BR" b="1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256478" y="423746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Se existir como ela será?</a:t>
            </a:r>
            <a:endParaRPr lang="pt-BR" b="1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245327" y="4739269"/>
            <a:ext cx="190898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b="1" dirty="0" smtClean="0"/>
              <a:t>Novas tecnologias</a:t>
            </a:r>
            <a:endParaRPr lang="pt-BR" b="1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2464417" y="4739269"/>
            <a:ext cx="216706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b="1" dirty="0" smtClean="0"/>
              <a:t>Novas Competências</a:t>
            </a:r>
            <a:endParaRPr lang="pt-BR" b="1" dirty="0"/>
          </a:p>
        </p:txBody>
      </p:sp>
      <p:sp>
        <p:nvSpPr>
          <p:cNvPr id="31" name="Retângulo 30"/>
          <p:cNvSpPr/>
          <p:nvPr/>
        </p:nvSpPr>
        <p:spPr>
          <a:xfrm>
            <a:off x="0" y="55144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i="1" dirty="0" smtClean="0"/>
              <a:t>“a melhor maneira de prever o futuro é criá-lo” (Peter </a:t>
            </a:r>
            <a:r>
              <a:rPr lang="pt-BR" b="1" i="1" dirty="0" err="1" smtClean="0"/>
              <a:t>Drucker</a:t>
            </a:r>
            <a:r>
              <a:rPr lang="pt-BR" b="1" i="1" dirty="0" smtClean="0"/>
              <a:t>)</a:t>
            </a:r>
            <a:endParaRPr lang="pt-BR" b="1" i="1" dirty="0"/>
          </a:p>
        </p:txBody>
      </p:sp>
    </p:spTree>
    <p:extLst>
      <p:ext uri="{BB962C8B-B14F-4D97-AF65-F5344CB8AC3E}">
        <p14:creationId xmlns:p14="http://schemas.microsoft.com/office/powerpoint/2010/main" xmlns="" val="1716626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44122" t="28455"/>
          <a:stretch>
            <a:fillRect/>
          </a:stretch>
        </p:blipFill>
        <p:spPr bwMode="auto">
          <a:xfrm>
            <a:off x="4033845" y="1951038"/>
            <a:ext cx="5108575" cy="49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7"/>
          <p:cNvSpPr/>
          <p:nvPr/>
        </p:nvSpPr>
        <p:spPr>
          <a:xfrm>
            <a:off x="180975" y="5262563"/>
            <a:ext cx="46101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MICRO E PEQUENAS</a:t>
            </a:r>
          </a:p>
        </p:txBody>
      </p:sp>
      <p:grpSp>
        <p:nvGrpSpPr>
          <p:cNvPr id="10" name="Grupo 9"/>
          <p:cNvGrpSpPr>
            <a:grpSpLocks/>
          </p:cNvGrpSpPr>
          <p:nvPr/>
        </p:nvGrpSpPr>
        <p:grpSpPr bwMode="auto">
          <a:xfrm>
            <a:off x="0" y="5757863"/>
            <a:ext cx="6022975" cy="95250"/>
            <a:chOff x="1977677" y="6048376"/>
            <a:chExt cx="6023322" cy="95248"/>
          </a:xfrm>
        </p:grpSpPr>
        <p:cxnSp>
          <p:nvCxnSpPr>
            <p:cNvPr id="11" name="Conector reto 10"/>
            <p:cNvCxnSpPr/>
            <p:nvPr/>
          </p:nvCxnSpPr>
          <p:spPr>
            <a:xfrm>
              <a:off x="1977677" y="6096000"/>
              <a:ext cx="5937592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redondar Retângulo em um Canto Diagonal 11"/>
            <p:cNvSpPr/>
            <p:nvPr/>
          </p:nvSpPr>
          <p:spPr>
            <a:xfrm>
              <a:off x="7905744" y="6048376"/>
              <a:ext cx="95255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13" name="Rectangle 7"/>
          <p:cNvSpPr/>
          <p:nvPr/>
        </p:nvSpPr>
        <p:spPr>
          <a:xfrm>
            <a:off x="180982" y="5805502"/>
            <a:ext cx="5902325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NA ECONOMIA BRASILEIRA</a:t>
            </a:r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180975" y="3429004"/>
            <a:ext cx="202035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Aft>
                <a:spcPts val="500"/>
              </a:spcAft>
            </a:pPr>
            <a:r>
              <a:rPr lang="pt-BR" sz="4000" b="1" i="1" dirty="0" smtClean="0">
                <a:solidFill>
                  <a:srgbClr val="0064C7"/>
                </a:solidFill>
              </a:rPr>
              <a:t>Mais de 95%</a:t>
            </a:r>
            <a:endParaRPr lang="pt-BR" sz="4000" b="1" i="1" dirty="0">
              <a:solidFill>
                <a:srgbClr val="0064C7"/>
              </a:solidFill>
            </a:endParaRPr>
          </a:p>
        </p:txBody>
      </p:sp>
      <p:sp>
        <p:nvSpPr>
          <p:cNvPr id="16" name="CaixaDeTexto 15"/>
          <p:cNvSpPr txBox="1">
            <a:spLocks noChangeArrowheads="1"/>
          </p:cNvSpPr>
          <p:nvPr/>
        </p:nvSpPr>
        <p:spPr bwMode="auto">
          <a:xfrm>
            <a:off x="2114557" y="3854450"/>
            <a:ext cx="22320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pt-BR" sz="2000" i="1" dirty="0">
                <a:solidFill>
                  <a:srgbClr val="0064C7"/>
                </a:solidFill>
              </a:rPr>
              <a:t>do total de</a:t>
            </a:r>
          </a:p>
          <a:p>
            <a:pPr>
              <a:lnSpc>
                <a:spcPct val="85000"/>
              </a:lnSpc>
            </a:pPr>
            <a:r>
              <a:rPr lang="pt-BR" sz="2000" i="1" dirty="0">
                <a:solidFill>
                  <a:srgbClr val="0064C7"/>
                </a:solidFill>
              </a:rPr>
              <a:t>empresas no País</a:t>
            </a:r>
          </a:p>
        </p:txBody>
      </p:sp>
      <p:grpSp>
        <p:nvGrpSpPr>
          <p:cNvPr id="3081" name="Grupo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83" name="Imagem 17"/>
            <p:cNvPicPr>
              <a:picLocks noChangeAspect="1"/>
            </p:cNvPicPr>
            <p:nvPr/>
          </p:nvPicPr>
          <p:blipFill>
            <a:blip r:embed="rId4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4" name="Imagem 18"/>
            <p:cNvPicPr>
              <a:picLocks noChangeAspect="1"/>
            </p:cNvPicPr>
            <p:nvPr/>
          </p:nvPicPr>
          <p:blipFill>
            <a:blip r:embed="rId4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Imagem 22"/>
          <p:cNvPicPr>
            <a:picLocks noChangeAspect="1"/>
          </p:cNvPicPr>
          <p:nvPr/>
        </p:nvPicPr>
        <p:blipFill>
          <a:blip r:embed="rId5" cstate="print"/>
          <a:srcRect t="23918" r="48566" b="65498"/>
          <a:stretch>
            <a:fillRect/>
          </a:stretch>
        </p:blipFill>
        <p:spPr bwMode="auto">
          <a:xfrm>
            <a:off x="1588" y="1639891"/>
            <a:ext cx="4881562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390" name="Grupo 5"/>
          <p:cNvGrpSpPr>
            <a:grpSpLocks/>
          </p:cNvGrpSpPr>
          <p:nvPr/>
        </p:nvGrpSpPr>
        <p:grpSpPr bwMode="auto">
          <a:xfrm>
            <a:off x="0" y="1043375"/>
            <a:ext cx="5746750" cy="95250"/>
            <a:chOff x="2252462" y="6048376"/>
            <a:chExt cx="5748537" cy="95248"/>
          </a:xfrm>
        </p:grpSpPr>
        <p:cxnSp>
          <p:nvCxnSpPr>
            <p:cNvPr id="7" name="Conector reto 6"/>
            <p:cNvCxnSpPr/>
            <p:nvPr/>
          </p:nvCxnSpPr>
          <p:spPr>
            <a:xfrm>
              <a:off x="2252462" y="6096000"/>
              <a:ext cx="5662785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redondar Retângulo em um Canto Diagonal 7"/>
            <p:cNvSpPr/>
            <p:nvPr/>
          </p:nvSpPr>
          <p:spPr>
            <a:xfrm>
              <a:off x="7905719" y="6048376"/>
              <a:ext cx="95280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16393" name="Grupo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6394" name="Imagem 12"/>
            <p:cNvPicPr>
              <a:picLocks noChangeAspect="1"/>
            </p:cNvPicPr>
            <p:nvPr/>
          </p:nvPicPr>
          <p:blipFill>
            <a:blip r:embed="rId5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5" name="Imagem 13"/>
            <p:cNvPicPr>
              <a:picLocks noChangeAspect="1"/>
            </p:cNvPicPr>
            <p:nvPr/>
          </p:nvPicPr>
          <p:blipFill>
            <a:blip r:embed="rId5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Retângulo 10"/>
          <p:cNvSpPr/>
          <p:nvPr/>
        </p:nvSpPr>
        <p:spPr>
          <a:xfrm>
            <a:off x="156115" y="0"/>
            <a:ext cx="78170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i="1" dirty="0" smtClean="0">
                <a:solidFill>
                  <a:srgbClr val="0064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MUITOS DESAFIOS ENORMES POSSIBILIDADES....</a:t>
            </a:r>
            <a:endParaRPr lang="pt-BR" sz="3200" b="1" i="1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59911" y="1266499"/>
            <a:ext cx="46915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gency FB" pitchFamily="34" charset="0"/>
              </a:rPr>
              <a:t>Qual o profissional que  será mais procurado nos próximos anos? </a:t>
            </a:r>
          </a:p>
          <a:p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56839" y="2302727"/>
            <a:ext cx="490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Aquele que estiver disposto a se reinventar !</a:t>
            </a:r>
          </a:p>
          <a:p>
            <a:endParaRPr lang="pt-B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 l="19688" t="16805" r="63853" b="61111"/>
          <a:stretch>
            <a:fillRect/>
          </a:stretch>
        </p:blipFill>
        <p:spPr bwMode="auto">
          <a:xfrm>
            <a:off x="1800231" y="1152527"/>
            <a:ext cx="15049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 l="36668" t="8195" r="40207" b="60971"/>
          <a:stretch>
            <a:fillRect/>
          </a:stretch>
        </p:blipFill>
        <p:spPr bwMode="auto">
          <a:xfrm>
            <a:off x="3352803" y="561975"/>
            <a:ext cx="21145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 l="50417" t="39725" r="39999" b="47775"/>
          <a:stretch>
            <a:fillRect/>
          </a:stretch>
        </p:blipFill>
        <p:spPr bwMode="auto">
          <a:xfrm>
            <a:off x="4610100" y="2724150"/>
            <a:ext cx="8763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/>
          <a:srcRect l="9064" t="39996" r="77292" b="41808"/>
          <a:stretch>
            <a:fillRect/>
          </a:stretch>
        </p:blipFill>
        <p:spPr bwMode="auto">
          <a:xfrm>
            <a:off x="828677" y="2743214"/>
            <a:ext cx="12477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/>
          <a:srcRect l="23125" t="39722" r="49689" b="24028"/>
          <a:stretch>
            <a:fillRect/>
          </a:stretch>
        </p:blipFill>
        <p:spPr bwMode="auto">
          <a:xfrm>
            <a:off x="2114552" y="2724158"/>
            <a:ext cx="24860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 cstate="print"/>
          <a:srcRect l="11459" t="59305" r="77290" b="25555"/>
          <a:stretch>
            <a:fillRect/>
          </a:stretch>
        </p:blipFill>
        <p:spPr bwMode="auto">
          <a:xfrm>
            <a:off x="1047756" y="4067175"/>
            <a:ext cx="10287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/>
          <a:srcRect l="2708" t="78056" r="88229" b="9721"/>
          <a:stretch>
            <a:fillRect/>
          </a:stretch>
        </p:blipFill>
        <p:spPr bwMode="auto">
          <a:xfrm>
            <a:off x="247654" y="5353050"/>
            <a:ext cx="8286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/>
          <a:srcRect l="38020" t="76389" r="52605" b="11388"/>
          <a:stretch>
            <a:fillRect/>
          </a:stretch>
        </p:blipFill>
        <p:spPr bwMode="auto">
          <a:xfrm>
            <a:off x="3476625" y="5238750"/>
            <a:ext cx="8572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 cstate="print"/>
          <a:srcRect l="12189" t="74998" r="76459" b="9306"/>
          <a:stretch>
            <a:fillRect/>
          </a:stretch>
        </p:blipFill>
        <p:spPr bwMode="auto">
          <a:xfrm>
            <a:off x="1114425" y="5143514"/>
            <a:ext cx="10382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 cstate="print"/>
          <a:srcRect l="24377" t="76390" r="62395" b="5832"/>
          <a:stretch>
            <a:fillRect/>
          </a:stretch>
        </p:blipFill>
        <p:spPr bwMode="auto">
          <a:xfrm>
            <a:off x="2228857" y="5238750"/>
            <a:ext cx="12096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2936852" y="4447679"/>
            <a:ext cx="62071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3200" b="1" i="1" dirty="0" smtClean="0">
                <a:solidFill>
                  <a:srgbClr val="454647"/>
                </a:solidFill>
              </a:rPr>
              <a:t>QUER SER EMPREENDEDOR?</a:t>
            </a:r>
            <a:endParaRPr lang="pt-BR" sz="3200" b="1" i="1" dirty="0">
              <a:solidFill>
                <a:srgbClr val="454647"/>
              </a:solidFill>
            </a:endParaRPr>
          </a:p>
        </p:txBody>
      </p:sp>
      <p:grpSp>
        <p:nvGrpSpPr>
          <p:cNvPr id="20" name="Grupo 19"/>
          <p:cNvGrpSpPr/>
          <p:nvPr/>
        </p:nvGrpSpPr>
        <p:grpSpPr>
          <a:xfrm flipH="1">
            <a:off x="3887738" y="5065367"/>
            <a:ext cx="5256262" cy="95248"/>
            <a:chOff x="2744737" y="6048376"/>
            <a:chExt cx="5256262" cy="95248"/>
          </a:xfrm>
          <a:solidFill>
            <a:srgbClr val="0064C7"/>
          </a:solidFill>
        </p:grpSpPr>
        <p:cxnSp>
          <p:nvCxnSpPr>
            <p:cNvPr id="21" name="Conector reto 20"/>
            <p:cNvCxnSpPr/>
            <p:nvPr/>
          </p:nvCxnSpPr>
          <p:spPr>
            <a:xfrm>
              <a:off x="2744737" y="6095999"/>
              <a:ext cx="5170537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redondar Retângulo em um Canto Diagonal 2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/>
          <a:srcRect l="55417" r="6667" b="28751"/>
          <a:stretch>
            <a:fillRect/>
          </a:stretch>
        </p:blipFill>
        <p:spPr bwMode="auto">
          <a:xfrm>
            <a:off x="5559429" y="0"/>
            <a:ext cx="289877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ixaDeTexto 22"/>
          <p:cNvSpPr txBox="1"/>
          <p:nvPr/>
        </p:nvSpPr>
        <p:spPr>
          <a:xfrm>
            <a:off x="6701883" y="5397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4170241" y="5229921"/>
            <a:ext cx="4830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b="1" i="1" dirty="0" smtClean="0">
                <a:solidFill>
                  <a:schemeClr val="bg2">
                    <a:lumMod val="25000"/>
                  </a:schemeClr>
                </a:solidFill>
              </a:rPr>
              <a:t>PREPARE-SE PARA DESAFIOS</a:t>
            </a:r>
            <a:endParaRPr lang="pt-BR" sz="24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50"/>
                            </p:stCondLst>
                            <p:childTnLst>
                              <p:par>
                                <p:cTn id="5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428" t="48506" r="8763" b="30542"/>
          <a:stretch/>
        </p:blipFill>
        <p:spPr bwMode="auto">
          <a:xfrm>
            <a:off x="6897195" y="3326680"/>
            <a:ext cx="1445622" cy="143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045" t="61459" r="24812" b="30669"/>
          <a:stretch/>
        </p:blipFill>
        <p:spPr bwMode="auto">
          <a:xfrm>
            <a:off x="6313713" y="4214965"/>
            <a:ext cx="561703" cy="53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476" t="49516" r="24857" b="38930"/>
          <a:stretch/>
        </p:blipFill>
        <p:spPr bwMode="auto">
          <a:xfrm>
            <a:off x="6078591" y="3396344"/>
            <a:ext cx="792481" cy="79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85" t="34294" r="13429" b="52120"/>
          <a:stretch/>
        </p:blipFill>
        <p:spPr bwMode="auto">
          <a:xfrm>
            <a:off x="6975570" y="2351330"/>
            <a:ext cx="940525" cy="93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89" t="28059" r="24001" b="50865"/>
          <a:stretch/>
        </p:blipFill>
        <p:spPr bwMode="auto">
          <a:xfrm>
            <a:off x="5503821" y="1924600"/>
            <a:ext cx="1445623" cy="144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86" t="24774" r="16762" b="66084"/>
          <a:stretch/>
        </p:blipFill>
        <p:spPr bwMode="auto">
          <a:xfrm>
            <a:off x="6975570" y="1698173"/>
            <a:ext cx="635725" cy="62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o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4" name="Imagem 20"/>
            <p:cNvPicPr>
              <a:picLocks noChangeAspect="1"/>
            </p:cNvPicPr>
            <p:nvPr/>
          </p:nvPicPr>
          <p:blipFill>
            <a:blip r:embed="rId8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agem 21"/>
            <p:cNvPicPr>
              <a:picLocks noChangeAspect="1"/>
            </p:cNvPicPr>
            <p:nvPr/>
          </p:nvPicPr>
          <p:blipFill>
            <a:blip r:embed="rId8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ctangle 7"/>
          <p:cNvSpPr/>
          <p:nvPr/>
        </p:nvSpPr>
        <p:spPr>
          <a:xfrm>
            <a:off x="182777" y="413418"/>
            <a:ext cx="5135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4800" b="1" i="1" spc="40" dirty="0" smtClean="0">
                <a:solidFill>
                  <a:srgbClr val="DEC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QUE FAZER?</a:t>
            </a:r>
            <a:endParaRPr lang="pt-BR" sz="4800" b="1" i="1" spc="40" dirty="0">
              <a:solidFill>
                <a:srgbClr val="DECC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5"/>
          <p:cNvGrpSpPr>
            <a:grpSpLocks/>
          </p:cNvGrpSpPr>
          <p:nvPr/>
        </p:nvGrpSpPr>
        <p:grpSpPr bwMode="auto">
          <a:xfrm>
            <a:off x="0" y="1195694"/>
            <a:ext cx="5404410" cy="95250"/>
            <a:chOff x="2594908" y="6048376"/>
            <a:chExt cx="5406091" cy="95248"/>
          </a:xfrm>
        </p:grpSpPr>
        <p:cxnSp>
          <p:nvCxnSpPr>
            <p:cNvPr id="19" name="Conector reto 18"/>
            <p:cNvCxnSpPr/>
            <p:nvPr/>
          </p:nvCxnSpPr>
          <p:spPr>
            <a:xfrm>
              <a:off x="2594908" y="6096000"/>
              <a:ext cx="5320339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redondar Retângulo em um Canto Diagonal 19"/>
            <p:cNvSpPr/>
            <p:nvPr/>
          </p:nvSpPr>
          <p:spPr>
            <a:xfrm>
              <a:off x="7905719" y="6048376"/>
              <a:ext cx="95280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903" t="21307" r="7058" b="13203"/>
          <a:stretch/>
        </p:blipFill>
        <p:spPr bwMode="auto">
          <a:xfrm>
            <a:off x="5477437" y="1461248"/>
            <a:ext cx="3021106" cy="449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323384" y="1343942"/>
            <a:ext cx="5229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b="1" dirty="0" smtClean="0"/>
              <a:t>Defina o seu foco pessoa</a:t>
            </a:r>
            <a:r>
              <a:rPr lang="pt-BR" sz="1600" b="1" dirty="0" smtClean="0"/>
              <a:t>l</a:t>
            </a:r>
            <a:r>
              <a:rPr lang="pt-BR" sz="1200" b="1" dirty="0" smtClean="0"/>
              <a:t> </a:t>
            </a:r>
            <a:endParaRPr lang="pt-BR" dirty="0"/>
          </a:p>
        </p:txBody>
      </p:sp>
      <p:sp>
        <p:nvSpPr>
          <p:cNvPr id="28" name="Retângulo 27"/>
          <p:cNvSpPr/>
          <p:nvPr/>
        </p:nvSpPr>
        <p:spPr>
          <a:xfrm>
            <a:off x="325541" y="1694315"/>
            <a:ext cx="5623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b="1" dirty="0" smtClean="0"/>
              <a:t>Identifique os objetivos e trace suas estratégias</a:t>
            </a:r>
            <a:endParaRPr lang="pt-BR" dirty="0"/>
          </a:p>
        </p:txBody>
      </p:sp>
      <p:sp>
        <p:nvSpPr>
          <p:cNvPr id="29" name="Retângulo 28"/>
          <p:cNvSpPr/>
          <p:nvPr/>
        </p:nvSpPr>
        <p:spPr>
          <a:xfrm>
            <a:off x="334537" y="2024166"/>
            <a:ext cx="4917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b="1" dirty="0" smtClean="0"/>
              <a:t>Estabeleça suas “marcas profissionais”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345688" y="2364058"/>
            <a:ext cx="4431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b="1" dirty="0" smtClean="0"/>
              <a:t>Seja </a:t>
            </a:r>
            <a:r>
              <a:rPr lang="pt-BR" b="1" dirty="0" err="1" smtClean="0"/>
              <a:t>resiliente</a:t>
            </a:r>
            <a:r>
              <a:rPr lang="pt-BR" b="1" dirty="0" smtClean="0"/>
              <a:t> evitando  a arrogância</a:t>
            </a:r>
            <a:endParaRPr lang="pt-BR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367991" y="2698595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b="1" dirty="0" smtClean="0"/>
              <a:t>Seja diferenciado</a:t>
            </a:r>
            <a:endParaRPr lang="pt-BR" b="1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401443" y="3044283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b="1" dirty="0" smtClean="0"/>
              <a:t>Inove</a:t>
            </a:r>
            <a:endParaRPr lang="pt-BR" b="1" dirty="0"/>
          </a:p>
        </p:txBody>
      </p:sp>
      <p:grpSp>
        <p:nvGrpSpPr>
          <p:cNvPr id="34" name="Grupo 5"/>
          <p:cNvGrpSpPr>
            <a:grpSpLocks/>
          </p:cNvGrpSpPr>
          <p:nvPr/>
        </p:nvGrpSpPr>
        <p:grpSpPr bwMode="auto">
          <a:xfrm>
            <a:off x="0" y="4057840"/>
            <a:ext cx="5404410" cy="95250"/>
            <a:chOff x="2594908" y="6048376"/>
            <a:chExt cx="5406091" cy="95248"/>
          </a:xfrm>
        </p:grpSpPr>
        <p:cxnSp>
          <p:nvCxnSpPr>
            <p:cNvPr id="35" name="Conector reto 34"/>
            <p:cNvCxnSpPr/>
            <p:nvPr/>
          </p:nvCxnSpPr>
          <p:spPr>
            <a:xfrm>
              <a:off x="2594908" y="6096000"/>
              <a:ext cx="5320339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Arredondar Retângulo em um Canto Diagonal 35"/>
            <p:cNvSpPr/>
            <p:nvPr/>
          </p:nvSpPr>
          <p:spPr>
            <a:xfrm>
              <a:off x="7905719" y="6048376"/>
              <a:ext cx="95280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sp>
        <p:nvSpPr>
          <p:cNvPr id="37" name="Rectangle 7"/>
          <p:cNvSpPr/>
          <p:nvPr/>
        </p:nvSpPr>
        <p:spPr>
          <a:xfrm>
            <a:off x="212513" y="3465134"/>
            <a:ext cx="5135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3200" b="1" i="1" spc="40" dirty="0" smtClean="0">
                <a:solidFill>
                  <a:srgbClr val="DEC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LEMBRE-SE</a:t>
            </a:r>
            <a:endParaRPr lang="pt-BR" sz="3200" b="1" i="1" spc="40" dirty="0">
              <a:solidFill>
                <a:srgbClr val="DECC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223023" y="4265561"/>
            <a:ext cx="5597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“Não errar!</a:t>
            </a:r>
            <a:r>
              <a:rPr lang="pt-BR" dirty="0" smtClean="0"/>
              <a:t>”  É lindo . . . mas não é humano</a:t>
            </a:r>
            <a:endParaRPr lang="pt-BR" dirty="0"/>
          </a:p>
        </p:txBody>
      </p:sp>
      <p:sp>
        <p:nvSpPr>
          <p:cNvPr id="39" name="Retângulo 38"/>
          <p:cNvSpPr/>
          <p:nvPr/>
        </p:nvSpPr>
        <p:spPr>
          <a:xfrm>
            <a:off x="223023" y="4633552"/>
            <a:ext cx="5397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“Aprender com seus próprios erros!</a:t>
            </a:r>
            <a:r>
              <a:rPr lang="pt-BR" dirty="0" smtClean="0"/>
              <a:t>” Doe mais </a:t>
            </a:r>
            <a:endParaRPr lang="pt-BR" dirty="0"/>
          </a:p>
        </p:txBody>
      </p:sp>
      <p:sp>
        <p:nvSpPr>
          <p:cNvPr id="40" name="Retângulo 39"/>
          <p:cNvSpPr/>
          <p:nvPr/>
        </p:nvSpPr>
        <p:spPr>
          <a:xfrm>
            <a:off x="234175" y="4990392"/>
            <a:ext cx="6523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“Aprender com os erros dos outros!</a:t>
            </a:r>
            <a:r>
              <a:rPr lang="pt-BR" dirty="0" smtClean="0"/>
              <a:t>” É mais barato</a:t>
            </a:r>
            <a:endParaRPr lang="pt-BR" dirty="0"/>
          </a:p>
        </p:txBody>
      </p:sp>
      <p:sp>
        <p:nvSpPr>
          <p:cNvPr id="41" name="Retângulo 40"/>
          <p:cNvSpPr/>
          <p:nvPr/>
        </p:nvSpPr>
        <p:spPr>
          <a:xfrm>
            <a:off x="267630" y="5654108"/>
            <a:ext cx="8017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Castelos são projetos feitos para durar.  </a:t>
            </a:r>
          </a:p>
          <a:p>
            <a:r>
              <a:rPr lang="pt-BR" b="1" dirty="0" smtClean="0"/>
              <a:t>O da sua vida, você está construindo sobre a areia ou sobre a rocha?</a:t>
            </a:r>
          </a:p>
        </p:txBody>
      </p:sp>
    </p:spTree>
    <p:extLst>
      <p:ext uri="{BB962C8B-B14F-4D97-AF65-F5344CB8AC3E}">
        <p14:creationId xmlns:p14="http://schemas.microsoft.com/office/powerpoint/2010/main" xmlns="" val="2561161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upo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5627" name="Imagem 20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8" name="Imagem 21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" name="Rectangle 7"/>
          <p:cNvSpPr/>
          <p:nvPr/>
        </p:nvSpPr>
        <p:spPr>
          <a:xfrm>
            <a:off x="147523" y="201187"/>
            <a:ext cx="8695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3600" b="1" i="1" dirty="0" smtClean="0">
                <a:latin typeface="Comic Sans MS" pitchFamily="66" charset="0"/>
              </a:rPr>
              <a:t>Coisas que podem acontecer quando se olha muito para as estrelas.</a:t>
            </a:r>
            <a:r>
              <a:rPr lang="pt-BR" sz="3600" b="1" dirty="0" smtClean="0">
                <a:latin typeface="Comic Sans MS" pitchFamily="66" charset="0"/>
              </a:rPr>
              <a:t>..</a:t>
            </a:r>
            <a:endParaRPr lang="pt-BR" sz="3600" b="1" i="1" spc="40" dirty="0">
              <a:solidFill>
                <a:srgbClr val="4546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5"/>
          <p:cNvGrpSpPr>
            <a:grpSpLocks/>
          </p:cNvGrpSpPr>
          <p:nvPr/>
        </p:nvGrpSpPr>
        <p:grpSpPr bwMode="auto">
          <a:xfrm>
            <a:off x="0" y="1556331"/>
            <a:ext cx="5746750" cy="95250"/>
            <a:chOff x="2252462" y="6048376"/>
            <a:chExt cx="5748537" cy="95248"/>
          </a:xfrm>
        </p:grpSpPr>
        <p:cxnSp>
          <p:nvCxnSpPr>
            <p:cNvPr id="47" name="Conector reto 46"/>
            <p:cNvCxnSpPr/>
            <p:nvPr/>
          </p:nvCxnSpPr>
          <p:spPr>
            <a:xfrm>
              <a:off x="2252462" y="6096000"/>
              <a:ext cx="5662785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Arredondar Retângulo em um Canto Diagonal 49"/>
            <p:cNvSpPr/>
            <p:nvPr/>
          </p:nvSpPr>
          <p:spPr>
            <a:xfrm>
              <a:off x="7905719" y="6048376"/>
              <a:ext cx="95280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pic>
        <p:nvPicPr>
          <p:cNvPr id="44" name="Picture 2" descr="http://estadoendo.com/wp-content/uploads/2011/12/torcicol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93" y="1897379"/>
            <a:ext cx="6502689" cy="4477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5627" name="Imagem 20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8" name="Imagem 21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" name="Rectangle 7"/>
          <p:cNvSpPr/>
          <p:nvPr/>
        </p:nvSpPr>
        <p:spPr>
          <a:xfrm>
            <a:off x="147523" y="201187"/>
            <a:ext cx="8695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3600" b="1" i="1" dirty="0" smtClean="0">
                <a:latin typeface="Comic Sans MS" pitchFamily="66" charset="0"/>
              </a:rPr>
              <a:t>Coisas que podem acontecer quando se olha muito para as estrelas.</a:t>
            </a:r>
            <a:r>
              <a:rPr lang="pt-BR" sz="3600" b="1" dirty="0" smtClean="0">
                <a:latin typeface="Comic Sans MS" pitchFamily="66" charset="0"/>
              </a:rPr>
              <a:t>..</a:t>
            </a:r>
            <a:endParaRPr lang="pt-BR" sz="3600" b="1" i="1" spc="40" dirty="0">
              <a:solidFill>
                <a:srgbClr val="4546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5"/>
          <p:cNvGrpSpPr>
            <a:grpSpLocks/>
          </p:cNvGrpSpPr>
          <p:nvPr/>
        </p:nvGrpSpPr>
        <p:grpSpPr bwMode="auto">
          <a:xfrm>
            <a:off x="0" y="1556331"/>
            <a:ext cx="5746750" cy="95250"/>
            <a:chOff x="2252462" y="6048376"/>
            <a:chExt cx="5748537" cy="95248"/>
          </a:xfrm>
        </p:grpSpPr>
        <p:cxnSp>
          <p:nvCxnSpPr>
            <p:cNvPr id="47" name="Conector reto 46"/>
            <p:cNvCxnSpPr/>
            <p:nvPr/>
          </p:nvCxnSpPr>
          <p:spPr>
            <a:xfrm>
              <a:off x="2252462" y="6096000"/>
              <a:ext cx="5662785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Arredondar Retângulo em um Canto Diagonal 49"/>
            <p:cNvSpPr/>
            <p:nvPr/>
          </p:nvSpPr>
          <p:spPr>
            <a:xfrm>
              <a:off x="7905719" y="6048376"/>
              <a:ext cx="95280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pic>
        <p:nvPicPr>
          <p:cNvPr id="12" name="Picture 4" descr="http://api.ning.com/files/8l--NuzR*jF2HwAh-dCJ-sqPiCKHOX0RAOupAja2P8Q42cdPcT2owP0035iTFV1Sq30rcocajFjOx7nU2VAf3MkM82ArX8vp/poesiaefloresfrasessobreapoesiaumabelaexpressaodearteesentimentos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63" y="1875076"/>
            <a:ext cx="5935754" cy="4370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5627" name="Imagem 20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8" name="Imagem 21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" name="Rectangle 7"/>
          <p:cNvSpPr/>
          <p:nvPr/>
        </p:nvSpPr>
        <p:spPr>
          <a:xfrm>
            <a:off x="147523" y="201187"/>
            <a:ext cx="8695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3600" b="1" i="1" dirty="0" smtClean="0">
                <a:latin typeface="Comic Sans MS" pitchFamily="66" charset="0"/>
              </a:rPr>
              <a:t>Coisas que podem acontecer quando se olha muito para as estrelas.</a:t>
            </a:r>
            <a:r>
              <a:rPr lang="pt-BR" sz="3600" b="1" dirty="0" smtClean="0">
                <a:latin typeface="Comic Sans MS" pitchFamily="66" charset="0"/>
              </a:rPr>
              <a:t>..</a:t>
            </a:r>
            <a:endParaRPr lang="pt-BR" sz="3600" b="1" i="1" spc="40" dirty="0">
              <a:solidFill>
                <a:srgbClr val="4546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5"/>
          <p:cNvGrpSpPr>
            <a:grpSpLocks/>
          </p:cNvGrpSpPr>
          <p:nvPr/>
        </p:nvGrpSpPr>
        <p:grpSpPr bwMode="auto">
          <a:xfrm>
            <a:off x="156117" y="1478273"/>
            <a:ext cx="5746750" cy="95250"/>
            <a:chOff x="2252462" y="6048376"/>
            <a:chExt cx="5748537" cy="95248"/>
          </a:xfrm>
        </p:grpSpPr>
        <p:cxnSp>
          <p:nvCxnSpPr>
            <p:cNvPr id="47" name="Conector reto 46"/>
            <p:cNvCxnSpPr/>
            <p:nvPr/>
          </p:nvCxnSpPr>
          <p:spPr>
            <a:xfrm>
              <a:off x="2252462" y="6096000"/>
              <a:ext cx="5662785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Arredondar Retângulo em um Canto Diagonal 49"/>
            <p:cNvSpPr/>
            <p:nvPr/>
          </p:nvSpPr>
          <p:spPr>
            <a:xfrm>
              <a:off x="7905719" y="6048376"/>
              <a:ext cx="95280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pic>
        <p:nvPicPr>
          <p:cNvPr id="11" name="Picture 6" descr="http://perlbal.hi-pi.com/blog-images/534744/gd/12892267687/NASA-PROJETA-NAVE-ESPACIAL-PILOTADA-PARA-EXPLORAR-O-ESPACO-SO-COM-PASSAGEM-DE-IDA-SEM-VOLT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93" y="1682555"/>
            <a:ext cx="6534614" cy="4900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2" y="2630"/>
            <a:ext cx="9144018" cy="685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4" y="3"/>
            <a:ext cx="9144018" cy="685801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148" r="20416"/>
          <a:stretch/>
        </p:blipFill>
        <p:spPr>
          <a:xfrm>
            <a:off x="0" y="2616200"/>
            <a:ext cx="7277100" cy="42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056" b="35185"/>
          <a:stretch/>
        </p:blipFill>
        <p:spPr>
          <a:xfrm>
            <a:off x="3937000" y="0"/>
            <a:ext cx="5207000" cy="4444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498477" y="1042881"/>
            <a:ext cx="4572302" cy="1191095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>
            <a:defPPr>
              <a:defRPr lang="pt-BR"/>
            </a:defPPr>
            <a:lvl1pPr algn="r">
              <a:defRPr sz="3600" b="1" i="1">
                <a:solidFill>
                  <a:srgbClr val="DEC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lnSpc>
                <a:spcPct val="85000"/>
              </a:lnSpc>
            </a:pPr>
            <a:r>
              <a:rPr lang="en-US" sz="4200" dirty="0" smtClean="0">
                <a:solidFill>
                  <a:srgbClr val="FFC000"/>
                </a:solidFill>
              </a:rPr>
              <a:t>SONHAR, É SÓ O COMEÇO  </a:t>
            </a:r>
            <a:endParaRPr lang="en-US" sz="4200" dirty="0">
              <a:solidFill>
                <a:srgbClr val="FFC000"/>
              </a:solidFill>
            </a:endParaRPr>
          </a:p>
        </p:txBody>
      </p:sp>
      <p:grpSp>
        <p:nvGrpSpPr>
          <p:cNvPr id="2" name="Grupo 15"/>
          <p:cNvGrpSpPr/>
          <p:nvPr/>
        </p:nvGrpSpPr>
        <p:grpSpPr>
          <a:xfrm rot="16200000" flipH="1">
            <a:off x="-2065092" y="3499847"/>
            <a:ext cx="4880246" cy="95248"/>
            <a:chOff x="7905751" y="6048376"/>
            <a:chExt cx="4880246" cy="95248"/>
          </a:xfrm>
          <a:solidFill>
            <a:srgbClr val="0064C7"/>
          </a:solidFill>
        </p:grpSpPr>
        <p:cxnSp>
          <p:nvCxnSpPr>
            <p:cNvPr id="17" name="Conector reto 16"/>
            <p:cNvCxnSpPr/>
            <p:nvPr/>
          </p:nvCxnSpPr>
          <p:spPr>
            <a:xfrm rot="16200000" flipH="1">
              <a:off x="10376800" y="3686802"/>
              <a:ext cx="0" cy="4818394"/>
            </a:xfrm>
            <a:prstGeom prst="line">
              <a:avLst/>
            </a:prstGeom>
            <a:grpFill/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redondar Retângulo em um Canto Diagonal 17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5820937" y="117087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4170557" y="144966"/>
            <a:ext cx="229715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FFFF00"/>
                </a:solidFill>
                <a:latin typeface="Candara" panose="020E0502030303020204" pitchFamily="34" charset="0"/>
              </a:rPr>
              <a:t>Ouse</a:t>
            </a:r>
            <a:r>
              <a:rPr lang="pt-BR" sz="4000" b="1" dirty="0" smtClean="0">
                <a:latin typeface="Candara" panose="020E0502030303020204" pitchFamily="34" charset="0"/>
              </a:rPr>
              <a:t>,</a:t>
            </a:r>
            <a:r>
              <a:rPr lang="pt-BR" sz="4000" b="1" dirty="0" smtClean="0">
                <a:solidFill>
                  <a:schemeClr val="bg1"/>
                </a:solidFill>
              </a:rPr>
              <a:t>  </a:t>
            </a:r>
          </a:p>
          <a:p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6501742" y="702527"/>
            <a:ext cx="219643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>
                <a:solidFill>
                  <a:srgbClr val="FFFF00"/>
                </a:solidFill>
                <a:latin typeface="Haettenschweiler" panose="020B0706040902060204" pitchFamily="34" charset="0"/>
                <a:cs typeface="Aparajita" panose="020B0604020202020204" pitchFamily="34" charset="0"/>
              </a:rPr>
              <a:t>vá além</a:t>
            </a:r>
            <a:r>
              <a:rPr lang="pt-BR" b="1" dirty="0" smtClean="0"/>
              <a:t>,</a:t>
            </a:r>
            <a:r>
              <a:rPr lang="pt-BR" dirty="0" smtClean="0"/>
              <a:t> </a:t>
            </a:r>
          </a:p>
          <a:p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659458" y="2297150"/>
            <a:ext cx="745107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>
                <a:solidFill>
                  <a:srgbClr val="FFFF00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foque mais no conteúdo do que na forma</a:t>
            </a:r>
            <a:r>
              <a:rPr lang="pt-BR" sz="4000" b="1" dirty="0" smtClean="0">
                <a:solidFill>
                  <a:srgbClr val="FFFF00"/>
                </a:solidFill>
              </a:rPr>
              <a:t>, </a:t>
            </a:r>
          </a:p>
          <a:p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928198" y="3356517"/>
            <a:ext cx="8449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solidFill>
                  <a:srgbClr val="FFFF00"/>
                </a:solidFill>
                <a:latin typeface="Script MT Bold" panose="03040602040607080904" pitchFamily="66" charset="0"/>
              </a:rPr>
              <a:t>não sacrifique o possível em nome do ideal</a:t>
            </a:r>
            <a:r>
              <a:rPr lang="pt-BR" sz="3600" b="1" dirty="0" smtClean="0">
                <a:solidFill>
                  <a:schemeClr val="bg1"/>
                </a:solidFill>
              </a:rPr>
              <a:t>,</a:t>
            </a:r>
            <a:r>
              <a:rPr lang="pt-BR" sz="3600" b="1" dirty="0" smtClean="0"/>
              <a:t>  </a:t>
            </a:r>
          </a:p>
          <a:p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378909" y="4383545"/>
            <a:ext cx="113482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FFFF00"/>
                </a:solidFill>
              </a:rPr>
              <a:t>mantenha sua cabeça no céu e os seus pés na terra</a:t>
            </a:r>
            <a:r>
              <a:rPr lang="pt-BR" sz="2800" dirty="0" smtClean="0">
                <a:solidFill>
                  <a:srgbClr val="FFFF00"/>
                </a:solidFill>
                <a:latin typeface="Pristina" panose="03060402040406080204" pitchFamily="66" charset="0"/>
              </a:rPr>
              <a:t>...                                </a:t>
            </a:r>
          </a:p>
          <a:p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1110903" y="5352585"/>
            <a:ext cx="725251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FFFF00"/>
                </a:solidFill>
                <a:latin typeface="Kristen ITC" panose="03050502040202030202" pitchFamily="66" charset="0"/>
              </a:rPr>
              <a:t>Empreenda a partir de sua mente!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26231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53 -0.03078 L 0.01805 -0.0092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" y="10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44444E-6 L 0.01805 -0.0092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-11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51146" t="4445" r="30730" b="71111"/>
          <a:stretch>
            <a:fillRect/>
          </a:stretch>
        </p:blipFill>
        <p:spPr bwMode="auto">
          <a:xfrm>
            <a:off x="4676775" y="304800"/>
            <a:ext cx="16573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 l="69791" t="15417" r="20416" b="71388"/>
          <a:stretch>
            <a:fillRect/>
          </a:stretch>
        </p:blipFill>
        <p:spPr bwMode="auto">
          <a:xfrm>
            <a:off x="6381750" y="1057289"/>
            <a:ext cx="8953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84686" t="29305" r="5106" b="57085"/>
          <a:stretch>
            <a:fillRect/>
          </a:stretch>
        </p:blipFill>
        <p:spPr bwMode="auto">
          <a:xfrm>
            <a:off x="7743825" y="2009775"/>
            <a:ext cx="9334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 l="55209" t="29584" r="15520" b="31667"/>
          <a:stretch>
            <a:fillRect/>
          </a:stretch>
        </p:blipFill>
        <p:spPr bwMode="auto">
          <a:xfrm>
            <a:off x="5048257" y="2028825"/>
            <a:ext cx="26765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 l="56354" t="69026" r="29376" b="11946"/>
          <a:stretch>
            <a:fillRect/>
          </a:stretch>
        </p:blipFill>
        <p:spPr bwMode="auto">
          <a:xfrm>
            <a:off x="5153032" y="4733939"/>
            <a:ext cx="13049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 l="43541" t="67780" r="44479" b="16249"/>
          <a:stretch>
            <a:fillRect/>
          </a:stretch>
        </p:blipFill>
        <p:spPr bwMode="auto">
          <a:xfrm>
            <a:off x="3981450" y="4648214"/>
            <a:ext cx="1095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 l="39583" t="83611" r="50417" b="2917"/>
          <a:stretch>
            <a:fillRect/>
          </a:stretch>
        </p:blipFill>
        <p:spPr bwMode="auto">
          <a:xfrm>
            <a:off x="3619500" y="5734064"/>
            <a:ext cx="91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/>
          <a:srcRect l="55000" t="43333" r="6458" b="30556"/>
          <a:stretch/>
        </p:blipFill>
        <p:spPr>
          <a:xfrm>
            <a:off x="411633" y="2920807"/>
            <a:ext cx="3259137" cy="1655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136153" y="260077"/>
            <a:ext cx="870676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r">
              <a:defRPr sz="3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pt-BR" sz="3200" dirty="0" smtClean="0"/>
              <a:t>“Empreendedorismo é uma forma de pensar em agir, guiada por visão holística e liderança, focada em agregar valor.” – por </a:t>
            </a:r>
            <a:r>
              <a:rPr lang="pt-BR" sz="3200" dirty="0" err="1" smtClean="0"/>
              <a:t>Babson</a:t>
            </a:r>
            <a:r>
              <a:rPr lang="pt-BR" sz="3200" dirty="0" smtClean="0"/>
              <a:t> </a:t>
            </a:r>
            <a:r>
              <a:rPr lang="pt-BR" sz="3200" dirty="0" err="1" smtClean="0"/>
              <a:t>College</a:t>
            </a:r>
            <a:r>
              <a:rPr lang="pt-BR" sz="3200" dirty="0" smtClean="0"/>
              <a:t>, no livro Arquiteto de Elite.</a:t>
            </a:r>
            <a:endParaRPr lang="pt-BR" sz="3200" dirty="0"/>
          </a:p>
        </p:txBody>
      </p:sp>
      <p:grpSp>
        <p:nvGrpSpPr>
          <p:cNvPr id="8" name="Grupo 7"/>
          <p:cNvGrpSpPr/>
          <p:nvPr/>
        </p:nvGrpSpPr>
        <p:grpSpPr>
          <a:xfrm>
            <a:off x="0" y="2412653"/>
            <a:ext cx="6497306" cy="95248"/>
            <a:chOff x="1503693" y="6048376"/>
            <a:chExt cx="6497306" cy="95248"/>
          </a:xfrm>
          <a:solidFill>
            <a:srgbClr val="0064C7"/>
          </a:solidFill>
        </p:grpSpPr>
        <p:cxnSp>
          <p:nvCxnSpPr>
            <p:cNvPr id="9" name="Conector reto 8"/>
            <p:cNvCxnSpPr/>
            <p:nvPr/>
          </p:nvCxnSpPr>
          <p:spPr>
            <a:xfrm>
              <a:off x="1503693" y="6095999"/>
              <a:ext cx="6411581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redondar Retângulo em um Canto Diagonal 9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/>
          <a:srcRect l="55000" t="43333" r="6458" b="30556"/>
          <a:stretch/>
        </p:blipFill>
        <p:spPr>
          <a:xfrm>
            <a:off x="5664783" y="913122"/>
            <a:ext cx="3257550" cy="1655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aixaDeTexto 21"/>
          <p:cNvSpPr txBox="1"/>
          <p:nvPr/>
        </p:nvSpPr>
        <p:spPr>
          <a:xfrm>
            <a:off x="4505166" y="2853293"/>
            <a:ext cx="46388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pt-BR"/>
            </a:defPPr>
            <a:lvl1pPr algn="r">
              <a:defRPr sz="3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t-BR" dirty="0">
                <a:solidFill>
                  <a:srgbClr val="DECC12"/>
                </a:solidFill>
              </a:rPr>
              <a:t>ESPECIALISTAS EM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3727132" y="3916880"/>
            <a:ext cx="54168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PEQUENOS NEGÓCIOS</a:t>
            </a:r>
          </a:p>
        </p:txBody>
      </p:sp>
      <p:grpSp>
        <p:nvGrpSpPr>
          <p:cNvPr id="24" name="Grupo 23"/>
          <p:cNvGrpSpPr/>
          <p:nvPr/>
        </p:nvGrpSpPr>
        <p:grpSpPr>
          <a:xfrm flipH="1">
            <a:off x="4761243" y="3656708"/>
            <a:ext cx="4382757" cy="95248"/>
            <a:chOff x="3618242" y="6048376"/>
            <a:chExt cx="4382757" cy="95248"/>
          </a:xfrm>
          <a:solidFill>
            <a:srgbClr val="0064C7"/>
          </a:solidFill>
        </p:grpSpPr>
        <p:cxnSp>
          <p:nvCxnSpPr>
            <p:cNvPr id="25" name="Conector reto 24"/>
            <p:cNvCxnSpPr/>
            <p:nvPr/>
          </p:nvCxnSpPr>
          <p:spPr>
            <a:xfrm flipV="1">
              <a:off x="3618242" y="6095999"/>
              <a:ext cx="4297032" cy="9025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redondar Retângulo em um Canto Diagonal 2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6" cstate="print"/>
          <a:srcRect l="50813" t="5891" r="38721" b="80775"/>
          <a:stretch>
            <a:fillRect/>
          </a:stretch>
        </p:blipFill>
        <p:spPr bwMode="auto">
          <a:xfrm>
            <a:off x="4646613" y="404813"/>
            <a:ext cx="9572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6" cstate="print"/>
          <a:srcRect l="42906" t="8371" r="48605" b="80775"/>
          <a:stretch>
            <a:fillRect/>
          </a:stretch>
        </p:blipFill>
        <p:spPr bwMode="auto">
          <a:xfrm>
            <a:off x="3922713" y="574675"/>
            <a:ext cx="77628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6" cstate="print"/>
          <a:srcRect l="51163" t="19225" r="40543" b="69562"/>
          <a:stretch>
            <a:fillRect/>
          </a:stretch>
        </p:blipFill>
        <p:spPr bwMode="auto">
          <a:xfrm>
            <a:off x="4678363" y="1319213"/>
            <a:ext cx="7588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6" cstate="print"/>
          <a:srcRect l="30232" t="19534" r="49187" b="53024"/>
          <a:stretch>
            <a:fillRect/>
          </a:stretch>
        </p:blipFill>
        <p:spPr bwMode="auto">
          <a:xfrm>
            <a:off x="2763845" y="1339850"/>
            <a:ext cx="1882775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6" cstate="print"/>
          <a:srcRect l="30235" t="2171" r="56857" b="80310"/>
          <a:stretch>
            <a:fillRect/>
          </a:stretch>
        </p:blipFill>
        <p:spPr bwMode="auto">
          <a:xfrm>
            <a:off x="2763840" y="149225"/>
            <a:ext cx="11811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6" cstate="print"/>
          <a:srcRect l="18141" t="11632" r="69766" b="72554"/>
          <a:stretch>
            <a:fillRect/>
          </a:stretch>
        </p:blipFill>
        <p:spPr bwMode="auto">
          <a:xfrm>
            <a:off x="1658940" y="796926"/>
            <a:ext cx="11049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6" cstate="print"/>
          <a:srcRect l="16434" t="27180" r="70232" b="54111"/>
          <a:stretch>
            <a:fillRect/>
          </a:stretch>
        </p:blipFill>
        <p:spPr bwMode="auto">
          <a:xfrm>
            <a:off x="1503363" y="1863725"/>
            <a:ext cx="121920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6" cstate="print"/>
          <a:srcRect l="6976" t="33073" r="83566" b="53955"/>
          <a:stretch>
            <a:fillRect/>
          </a:stretch>
        </p:blipFill>
        <p:spPr bwMode="auto">
          <a:xfrm>
            <a:off x="638175" y="2268538"/>
            <a:ext cx="865188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6" cstate="print"/>
          <a:srcRect l="10574" t="46049" r="68726" b="26199"/>
          <a:stretch>
            <a:fillRect/>
          </a:stretch>
        </p:blipFill>
        <p:spPr bwMode="auto">
          <a:xfrm>
            <a:off x="966792" y="3157538"/>
            <a:ext cx="1893887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6" cstate="print"/>
          <a:srcRect l="43137" t="47134" r="48491" b="41702"/>
          <a:stretch>
            <a:fillRect/>
          </a:stretch>
        </p:blipFill>
        <p:spPr bwMode="auto">
          <a:xfrm>
            <a:off x="3944938" y="3232154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6" cstate="print"/>
          <a:srcRect l="31392" t="47751" r="56979" b="36900"/>
          <a:stretch>
            <a:fillRect/>
          </a:stretch>
        </p:blipFill>
        <p:spPr bwMode="auto">
          <a:xfrm>
            <a:off x="2914805" y="3275013"/>
            <a:ext cx="1063625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6" cstate="print"/>
          <a:srcRect l="-8" t="60463" r="89655" b="26205"/>
          <a:stretch>
            <a:fillRect/>
          </a:stretch>
        </p:blipFill>
        <p:spPr bwMode="auto">
          <a:xfrm>
            <a:off x="0" y="4146550"/>
            <a:ext cx="946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6" cstate="print"/>
          <a:srcRect l="3250" t="73801" r="82562" b="7130"/>
          <a:stretch>
            <a:fillRect/>
          </a:stretch>
        </p:blipFill>
        <p:spPr bwMode="auto">
          <a:xfrm>
            <a:off x="298450" y="5060950"/>
            <a:ext cx="1296988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CaixaDeTexto 27"/>
          <p:cNvSpPr txBox="1"/>
          <p:nvPr/>
        </p:nvSpPr>
        <p:spPr>
          <a:xfrm>
            <a:off x="4259766" y="5096108"/>
            <a:ext cx="35720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b="1" i="1" dirty="0" smtClean="0">
                <a:solidFill>
                  <a:schemeClr val="bg1"/>
                </a:solidFill>
              </a:rPr>
              <a:t>OBRIGADO!</a:t>
            </a:r>
          </a:p>
          <a:p>
            <a:pPr algn="ctr"/>
            <a:r>
              <a:rPr lang="pt-BR" sz="2000" b="1" i="1" dirty="0" smtClean="0">
                <a:solidFill>
                  <a:schemeClr val="bg1"/>
                </a:solidFill>
              </a:rPr>
              <a:t>Marcus Tadeu Bastos Alves</a:t>
            </a:r>
          </a:p>
          <a:p>
            <a:pPr algn="ctr"/>
            <a:r>
              <a:rPr lang="pt-BR" sz="2000" b="1" i="1" dirty="0" smtClean="0">
                <a:solidFill>
                  <a:schemeClr val="bg1"/>
                </a:solidFill>
                <a:hlinkClick r:id="rId7"/>
              </a:rPr>
              <a:t>marcus@pa.sebrae.com.br</a:t>
            </a:r>
            <a:endParaRPr lang="pt-BR" sz="2000" b="1" i="1" dirty="0" smtClean="0">
              <a:solidFill>
                <a:schemeClr val="bg1"/>
              </a:solidFill>
            </a:endParaRPr>
          </a:p>
          <a:p>
            <a:pPr algn="ctr"/>
            <a:r>
              <a:rPr lang="pt-BR" sz="2000" b="1" i="1" dirty="0" smtClean="0">
                <a:solidFill>
                  <a:schemeClr val="bg1"/>
                </a:solidFill>
              </a:rPr>
              <a:t>(91)3181-9045 </a:t>
            </a:r>
            <a:endParaRPr lang="pt-BR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645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5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99" name="Grupo 2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25" name="Imagem 22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6" name="Imagem 23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Rectangle 7"/>
          <p:cNvSpPr/>
          <p:nvPr/>
        </p:nvSpPr>
        <p:spPr>
          <a:xfrm>
            <a:off x="3751270" y="392113"/>
            <a:ext cx="518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O QUE É CONSIDERADO</a:t>
            </a:r>
          </a:p>
        </p:txBody>
      </p:sp>
      <p:grpSp>
        <p:nvGrpSpPr>
          <p:cNvPr id="17" name="Grupo 16"/>
          <p:cNvGrpSpPr/>
          <p:nvPr/>
        </p:nvGrpSpPr>
        <p:grpSpPr>
          <a:xfrm flipH="1">
            <a:off x="2105559" y="887131"/>
            <a:ext cx="6895566" cy="95248"/>
            <a:chOff x="1105432" y="6048376"/>
            <a:chExt cx="6895567" cy="95248"/>
          </a:xfrm>
          <a:solidFill>
            <a:srgbClr val="0064C7"/>
          </a:solidFill>
        </p:grpSpPr>
        <p:cxnSp>
          <p:nvCxnSpPr>
            <p:cNvPr id="18" name="Conector reto 17"/>
            <p:cNvCxnSpPr/>
            <p:nvPr/>
          </p:nvCxnSpPr>
          <p:spPr>
            <a:xfrm>
              <a:off x="1105432" y="6095999"/>
              <a:ext cx="6809841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redondar Retângulo em um Canto Diagonal 18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0" name="Rectangle 7"/>
          <p:cNvSpPr/>
          <p:nvPr/>
        </p:nvSpPr>
        <p:spPr>
          <a:xfrm>
            <a:off x="2147888" y="912817"/>
            <a:ext cx="6789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PEQUENO NEGÓCIO NO BRASIL</a:t>
            </a:r>
          </a:p>
        </p:txBody>
      </p:sp>
      <p:sp>
        <p:nvSpPr>
          <p:cNvPr id="4103" name="CaixaDeTexto 27"/>
          <p:cNvSpPr txBox="1">
            <a:spLocks noChangeArrowheads="1"/>
          </p:cNvSpPr>
          <p:nvPr/>
        </p:nvSpPr>
        <p:spPr bwMode="auto">
          <a:xfrm>
            <a:off x="792163" y="6446838"/>
            <a:ext cx="75596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i="1" dirty="0">
                <a:solidFill>
                  <a:srgbClr val="464646"/>
                </a:solidFill>
              </a:rPr>
              <a:t>De acordo com a Lei Geral da Micro e Pequena Empresa </a:t>
            </a:r>
            <a:r>
              <a:rPr lang="pt-BR" sz="1000" i="1" dirty="0" smtClean="0">
                <a:solidFill>
                  <a:srgbClr val="6E6D83"/>
                </a:solidFill>
              </a:rPr>
              <a:t>(</a:t>
            </a:r>
            <a:r>
              <a:rPr lang="pt-BR" sz="1000" i="1" dirty="0" smtClean="0">
                <a:hlinkClick r:id="rId4"/>
              </a:rPr>
              <a:t>Lei Complementar 155/16</a:t>
            </a:r>
            <a:r>
              <a:rPr lang="pt-BR" sz="1000" i="1" dirty="0" smtClean="0">
                <a:solidFill>
                  <a:srgbClr val="6E6D83"/>
                </a:solidFill>
              </a:rPr>
              <a:t>)</a:t>
            </a:r>
            <a:endParaRPr lang="pt-BR" sz="1000" i="1" dirty="0">
              <a:solidFill>
                <a:srgbClr val="6E6D83"/>
              </a:solidFill>
            </a:endParaRPr>
          </a:p>
        </p:txBody>
      </p:sp>
      <p:sp>
        <p:nvSpPr>
          <p:cNvPr id="29" name="CaixaDeTexto 28"/>
          <p:cNvSpPr txBox="1">
            <a:spLocks noChangeArrowheads="1"/>
          </p:cNvSpPr>
          <p:nvPr/>
        </p:nvSpPr>
        <p:spPr bwMode="auto">
          <a:xfrm>
            <a:off x="88900" y="4618038"/>
            <a:ext cx="3043238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Aft>
                <a:spcPts val="500"/>
              </a:spcAft>
            </a:pPr>
            <a:r>
              <a:rPr lang="pt-BR" b="1" i="1">
                <a:solidFill>
                  <a:srgbClr val="454647"/>
                </a:solidFill>
              </a:rPr>
              <a:t>MICROEMPREENDEDOR INDIVIDUAL (MEI)</a:t>
            </a:r>
          </a:p>
        </p:txBody>
      </p:sp>
      <p:sp>
        <p:nvSpPr>
          <p:cNvPr id="30" name="CaixaDeTexto 29"/>
          <p:cNvSpPr txBox="1">
            <a:spLocks noChangeArrowheads="1"/>
          </p:cNvSpPr>
          <p:nvPr/>
        </p:nvSpPr>
        <p:spPr bwMode="auto">
          <a:xfrm>
            <a:off x="3132145" y="4741877"/>
            <a:ext cx="27971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Aft>
                <a:spcPts val="500"/>
              </a:spcAft>
            </a:pPr>
            <a:r>
              <a:rPr lang="pt-BR" b="1" i="1">
                <a:solidFill>
                  <a:srgbClr val="454647"/>
                </a:solidFill>
              </a:rPr>
              <a:t>MICROEMPRESA</a:t>
            </a:r>
          </a:p>
        </p:txBody>
      </p:sp>
      <p:sp>
        <p:nvSpPr>
          <p:cNvPr id="31" name="CaixaDeTexto 30"/>
          <p:cNvSpPr txBox="1">
            <a:spLocks noChangeArrowheads="1"/>
          </p:cNvSpPr>
          <p:nvPr/>
        </p:nvSpPr>
        <p:spPr bwMode="auto">
          <a:xfrm>
            <a:off x="6180139" y="4741877"/>
            <a:ext cx="2541587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Aft>
                <a:spcPts val="500"/>
              </a:spcAft>
            </a:pPr>
            <a:r>
              <a:rPr lang="pt-BR" b="1" i="1">
                <a:solidFill>
                  <a:srgbClr val="454647"/>
                </a:solidFill>
              </a:rPr>
              <a:t>PEQUENA EMPRESA</a:t>
            </a:r>
          </a:p>
        </p:txBody>
      </p:sp>
      <p:grpSp>
        <p:nvGrpSpPr>
          <p:cNvPr id="41" name="Grupo 40"/>
          <p:cNvGrpSpPr>
            <a:grpSpLocks/>
          </p:cNvGrpSpPr>
          <p:nvPr/>
        </p:nvGrpSpPr>
        <p:grpSpPr bwMode="auto">
          <a:xfrm>
            <a:off x="6054730" y="5184789"/>
            <a:ext cx="2794000" cy="765175"/>
            <a:chOff x="5881007" y="3729842"/>
            <a:chExt cx="2517569" cy="853819"/>
          </a:xfrm>
        </p:grpSpPr>
        <p:sp>
          <p:nvSpPr>
            <p:cNvPr id="42" name="Arredondar Retângulo em um Canto Diagonal 41"/>
            <p:cNvSpPr/>
            <p:nvPr/>
          </p:nvSpPr>
          <p:spPr>
            <a:xfrm>
              <a:off x="5881007" y="3800698"/>
              <a:ext cx="2517569" cy="782963"/>
            </a:xfrm>
            <a:prstGeom prst="round2DiagRect">
              <a:avLst>
                <a:gd name="adj1" fmla="val 9946"/>
                <a:gd name="adj2" fmla="val 0"/>
              </a:avLst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43" name="Conector reto 42"/>
            <p:cNvCxnSpPr/>
            <p:nvPr/>
          </p:nvCxnSpPr>
          <p:spPr>
            <a:xfrm>
              <a:off x="5886729" y="3729842"/>
              <a:ext cx="2506126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o 43"/>
          <p:cNvGrpSpPr>
            <a:grpSpLocks/>
          </p:cNvGrpSpPr>
          <p:nvPr/>
        </p:nvGrpSpPr>
        <p:grpSpPr bwMode="auto">
          <a:xfrm>
            <a:off x="3133726" y="5184789"/>
            <a:ext cx="2794000" cy="765175"/>
            <a:chOff x="5881007" y="3729842"/>
            <a:chExt cx="2517569" cy="853819"/>
          </a:xfrm>
        </p:grpSpPr>
        <p:sp>
          <p:nvSpPr>
            <p:cNvPr id="45" name="Arredondar Retângulo em um Canto Diagonal 44"/>
            <p:cNvSpPr/>
            <p:nvPr/>
          </p:nvSpPr>
          <p:spPr>
            <a:xfrm>
              <a:off x="5881007" y="3800698"/>
              <a:ext cx="2517569" cy="782963"/>
            </a:xfrm>
            <a:prstGeom prst="round2DiagRect">
              <a:avLst>
                <a:gd name="adj1" fmla="val 9946"/>
                <a:gd name="adj2" fmla="val 0"/>
              </a:avLst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46" name="Conector reto 45"/>
            <p:cNvCxnSpPr/>
            <p:nvPr/>
          </p:nvCxnSpPr>
          <p:spPr>
            <a:xfrm>
              <a:off x="5886729" y="3729842"/>
              <a:ext cx="2506126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o 46"/>
          <p:cNvGrpSpPr>
            <a:grpSpLocks/>
          </p:cNvGrpSpPr>
          <p:nvPr/>
        </p:nvGrpSpPr>
        <p:grpSpPr bwMode="auto">
          <a:xfrm>
            <a:off x="212725" y="5184789"/>
            <a:ext cx="2794000" cy="765175"/>
            <a:chOff x="5881007" y="3729842"/>
            <a:chExt cx="2517569" cy="853819"/>
          </a:xfrm>
        </p:grpSpPr>
        <p:sp>
          <p:nvSpPr>
            <p:cNvPr id="48" name="Arredondar Retângulo em um Canto Diagonal 47"/>
            <p:cNvSpPr/>
            <p:nvPr/>
          </p:nvSpPr>
          <p:spPr>
            <a:xfrm>
              <a:off x="5881007" y="3800698"/>
              <a:ext cx="2517569" cy="782963"/>
            </a:xfrm>
            <a:prstGeom prst="round2DiagRect">
              <a:avLst>
                <a:gd name="adj1" fmla="val 9946"/>
                <a:gd name="adj2" fmla="val 0"/>
              </a:avLst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49" name="Conector reto 48"/>
            <p:cNvCxnSpPr/>
            <p:nvPr/>
          </p:nvCxnSpPr>
          <p:spPr>
            <a:xfrm>
              <a:off x="5886729" y="3729842"/>
              <a:ext cx="2506126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CaixaDeTexto 49"/>
          <p:cNvSpPr txBox="1">
            <a:spLocks noChangeArrowheads="1"/>
          </p:cNvSpPr>
          <p:nvPr/>
        </p:nvSpPr>
        <p:spPr bwMode="auto">
          <a:xfrm>
            <a:off x="323850" y="5319713"/>
            <a:ext cx="25733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500"/>
              </a:spcAft>
            </a:pPr>
            <a:r>
              <a:rPr lang="pt-BR" sz="1600" i="1" dirty="0">
                <a:solidFill>
                  <a:srgbClr val="454647"/>
                </a:solidFill>
              </a:rPr>
              <a:t>Receita bruta anual de    até R$ </a:t>
            </a:r>
            <a:r>
              <a:rPr lang="pt-BR" sz="1600" i="1" dirty="0" smtClean="0">
                <a:solidFill>
                  <a:srgbClr val="454647"/>
                </a:solidFill>
              </a:rPr>
              <a:t>81 </a:t>
            </a:r>
            <a:r>
              <a:rPr lang="pt-BR" sz="1600" i="1" dirty="0">
                <a:solidFill>
                  <a:srgbClr val="454647"/>
                </a:solidFill>
              </a:rPr>
              <a:t>mil</a:t>
            </a:r>
          </a:p>
        </p:txBody>
      </p:sp>
      <p:sp>
        <p:nvSpPr>
          <p:cNvPr id="51" name="CaixaDeTexto 50"/>
          <p:cNvSpPr txBox="1">
            <a:spLocks noChangeArrowheads="1"/>
          </p:cNvSpPr>
          <p:nvPr/>
        </p:nvSpPr>
        <p:spPr bwMode="auto">
          <a:xfrm>
            <a:off x="3186120" y="5319713"/>
            <a:ext cx="2689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500"/>
              </a:spcAft>
            </a:pPr>
            <a:r>
              <a:rPr lang="pt-BR" sz="1600" i="1" dirty="0">
                <a:solidFill>
                  <a:srgbClr val="454647"/>
                </a:solidFill>
              </a:rPr>
              <a:t>Receita bruta anual </a:t>
            </a:r>
            <a:r>
              <a:rPr lang="pt-BR" sz="1600" i="1" dirty="0" smtClean="0">
                <a:solidFill>
                  <a:srgbClr val="454647"/>
                </a:solidFill>
              </a:rPr>
              <a:t>de até R</a:t>
            </a:r>
            <a:r>
              <a:rPr lang="pt-BR" sz="1600" i="1" dirty="0">
                <a:solidFill>
                  <a:srgbClr val="454647"/>
                </a:solidFill>
              </a:rPr>
              <a:t>$ 360 mil</a:t>
            </a:r>
          </a:p>
        </p:txBody>
      </p:sp>
      <p:sp>
        <p:nvSpPr>
          <p:cNvPr id="52" name="CaixaDeTexto 51"/>
          <p:cNvSpPr txBox="1">
            <a:spLocks noChangeArrowheads="1"/>
          </p:cNvSpPr>
          <p:nvPr/>
        </p:nvSpPr>
        <p:spPr bwMode="auto">
          <a:xfrm>
            <a:off x="6083305" y="5319713"/>
            <a:ext cx="2736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500"/>
              </a:spcAft>
            </a:pPr>
            <a:r>
              <a:rPr lang="pt-BR" sz="1600" i="1" dirty="0">
                <a:solidFill>
                  <a:srgbClr val="454647"/>
                </a:solidFill>
              </a:rPr>
              <a:t>Receita bruta anual </a:t>
            </a:r>
            <a:r>
              <a:rPr lang="pt-BR" sz="1600" i="1" dirty="0" smtClean="0">
                <a:solidFill>
                  <a:srgbClr val="454647"/>
                </a:solidFill>
              </a:rPr>
              <a:t>de até      R</a:t>
            </a:r>
            <a:r>
              <a:rPr lang="pt-BR" sz="1600" i="1" dirty="0">
                <a:solidFill>
                  <a:srgbClr val="454647"/>
                </a:solidFill>
              </a:rPr>
              <a:t>$ </a:t>
            </a:r>
            <a:r>
              <a:rPr lang="pt-BR" sz="1600" i="1" dirty="0" smtClean="0">
                <a:solidFill>
                  <a:srgbClr val="454647"/>
                </a:solidFill>
              </a:rPr>
              <a:t>4,8 </a:t>
            </a:r>
            <a:r>
              <a:rPr lang="pt-BR" sz="1600" i="1" dirty="0">
                <a:solidFill>
                  <a:srgbClr val="454647"/>
                </a:solidFill>
              </a:rPr>
              <a:t>milhões</a:t>
            </a:r>
          </a:p>
        </p:txBody>
      </p:sp>
      <p:pic>
        <p:nvPicPr>
          <p:cNvPr id="53" name="Imagem 52"/>
          <p:cNvPicPr>
            <a:picLocks noChangeAspect="1"/>
          </p:cNvPicPr>
          <p:nvPr/>
        </p:nvPicPr>
        <p:blipFill>
          <a:blip r:embed="rId5" cstate="print"/>
          <a:srcRect t="47009" r="79596" b="48729"/>
          <a:stretch>
            <a:fillRect/>
          </a:stretch>
        </p:blipFill>
        <p:spPr bwMode="auto">
          <a:xfrm>
            <a:off x="1588" y="3224213"/>
            <a:ext cx="18653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Imagem 55"/>
          <p:cNvPicPr>
            <a:picLocks noChangeAspect="1"/>
          </p:cNvPicPr>
          <p:nvPr/>
        </p:nvPicPr>
        <p:blipFill>
          <a:blip r:embed="rId5" cstate="print"/>
          <a:srcRect t="36426" r="50000" b="61099"/>
          <a:stretch>
            <a:fillRect/>
          </a:stretch>
        </p:blipFill>
        <p:spPr bwMode="auto">
          <a:xfrm>
            <a:off x="1588" y="2498739"/>
            <a:ext cx="45720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Imagem 56"/>
          <p:cNvPicPr>
            <a:picLocks noChangeAspect="1"/>
          </p:cNvPicPr>
          <p:nvPr/>
        </p:nvPicPr>
        <p:blipFill>
          <a:blip r:embed="rId5" cstate="print"/>
          <a:srcRect t="23232" r="20018" b="74020"/>
          <a:stretch>
            <a:fillRect/>
          </a:stretch>
        </p:blipFill>
        <p:spPr bwMode="auto">
          <a:xfrm>
            <a:off x="1588" y="1593864"/>
            <a:ext cx="73120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Imagem 53"/>
          <p:cNvPicPr>
            <a:picLocks noChangeAspect="1"/>
          </p:cNvPicPr>
          <p:nvPr/>
        </p:nvPicPr>
        <p:blipFill>
          <a:blip r:embed="rId6" cstate="print"/>
          <a:srcRect l="69373" t="23230" r="7019" b="30859"/>
          <a:stretch>
            <a:fillRect/>
          </a:stretch>
        </p:blipFill>
        <p:spPr bwMode="auto">
          <a:xfrm>
            <a:off x="6343657" y="1593852"/>
            <a:ext cx="2157413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Imagem 58"/>
          <p:cNvPicPr>
            <a:picLocks noChangeAspect="1"/>
          </p:cNvPicPr>
          <p:nvPr/>
        </p:nvPicPr>
        <p:blipFill>
          <a:blip r:embed="rId6" cstate="print"/>
          <a:srcRect l="39992" t="36426" r="38806" b="30859"/>
          <a:stretch>
            <a:fillRect/>
          </a:stretch>
        </p:blipFill>
        <p:spPr bwMode="auto">
          <a:xfrm>
            <a:off x="3657600" y="2498725"/>
            <a:ext cx="1938338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Imagem 59"/>
          <p:cNvPicPr>
            <a:picLocks noChangeAspect="1"/>
          </p:cNvPicPr>
          <p:nvPr/>
        </p:nvPicPr>
        <p:blipFill>
          <a:blip r:embed="rId6" cstate="print"/>
          <a:srcRect l="10193" t="47009" r="69810" b="30859"/>
          <a:stretch>
            <a:fillRect/>
          </a:stretch>
        </p:blipFill>
        <p:spPr bwMode="auto">
          <a:xfrm>
            <a:off x="933450" y="3224213"/>
            <a:ext cx="18288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9" grpId="0"/>
      <p:bldP spid="30" grpId="0"/>
      <p:bldP spid="31" grpId="0"/>
      <p:bldP spid="50" grpId="0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" y="-7"/>
            <a:ext cx="9144018" cy="685801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" y="-7"/>
            <a:ext cx="9144018" cy="685801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" y="-7"/>
            <a:ext cx="9144018" cy="685801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9" y="-7"/>
            <a:ext cx="9144018" cy="685801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9" y="-7"/>
            <a:ext cx="9144018" cy="6858014"/>
          </a:xfrm>
          <a:prstGeom prst="rect">
            <a:avLst/>
          </a:prstGeom>
        </p:spPr>
      </p:pic>
      <p:grpSp>
        <p:nvGrpSpPr>
          <p:cNvPr id="7176" name="Grupo 1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206" name="Imagem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7" name="Imagem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320675" y="614365"/>
            <a:ext cx="2929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3200" b="1" i="1" spc="40" dirty="0">
                <a:solidFill>
                  <a:srgbClr val="454647"/>
                </a:solidFill>
              </a:rPr>
              <a:t>ONDE ESSAS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320675" y="4222764"/>
            <a:ext cx="3219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i="1">
                <a:solidFill>
                  <a:srgbClr val="454647"/>
                </a:solidFill>
              </a:rPr>
              <a:t>de empreendimentos optantes do Supersimples*</a:t>
            </a: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257182" y="6453188"/>
            <a:ext cx="5421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000" i="1" dirty="0">
                <a:solidFill>
                  <a:srgbClr val="464646"/>
                </a:solidFill>
              </a:rPr>
              <a:t>* Regime especial de tributação para pequenos negócios. Atualizado em: </a:t>
            </a:r>
            <a:r>
              <a:rPr lang="pt-BR" altLang="pt-BR" sz="1000" i="1" dirty="0" smtClean="0">
                <a:solidFill>
                  <a:srgbClr val="464646"/>
                </a:solidFill>
              </a:rPr>
              <a:t>nov./2015</a:t>
            </a:r>
            <a:endParaRPr lang="pt-BR" altLang="pt-BR" sz="1000" i="1" dirty="0">
              <a:solidFill>
                <a:srgbClr val="464646"/>
              </a:solidFill>
            </a:endParaRPr>
          </a:p>
        </p:txBody>
      </p:sp>
      <p:grpSp>
        <p:nvGrpSpPr>
          <p:cNvPr id="17" name="Grupo 16"/>
          <p:cNvGrpSpPr>
            <a:grpSpLocks/>
          </p:cNvGrpSpPr>
          <p:nvPr/>
        </p:nvGrpSpPr>
        <p:grpSpPr bwMode="auto">
          <a:xfrm>
            <a:off x="7667625" y="2200289"/>
            <a:ext cx="933450" cy="912813"/>
            <a:chOff x="7682458" y="375692"/>
            <a:chExt cx="843161" cy="824458"/>
          </a:xfrm>
        </p:grpSpPr>
        <p:sp>
          <p:nvSpPr>
            <p:cNvPr id="18" name="Arredondar Retângulo em um Canto Diagonal 17"/>
            <p:cNvSpPr/>
            <p:nvPr/>
          </p:nvSpPr>
          <p:spPr>
            <a:xfrm>
              <a:off x="8086831" y="761395"/>
              <a:ext cx="438788" cy="438755"/>
            </a:xfrm>
            <a:prstGeom prst="round2Diag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Arredondar Retângulo em um Canto Diagonal 18"/>
            <p:cNvSpPr/>
            <p:nvPr/>
          </p:nvSpPr>
          <p:spPr>
            <a:xfrm>
              <a:off x="7682458" y="375692"/>
              <a:ext cx="761426" cy="761369"/>
            </a:xfrm>
            <a:prstGeom prst="round2DiagRect">
              <a:avLst/>
            </a:prstGeom>
            <a:solidFill>
              <a:srgbClr val="DECC12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pt-BR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</a:t>
              </a:r>
              <a:r>
                <a:rPr lang="pt-BR" sz="1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</a:p>
          </p:txBody>
        </p:sp>
      </p:grpSp>
      <p:grpSp>
        <p:nvGrpSpPr>
          <p:cNvPr id="21" name="Grupo 20"/>
          <p:cNvGrpSpPr>
            <a:grpSpLocks/>
          </p:cNvGrpSpPr>
          <p:nvPr/>
        </p:nvGrpSpPr>
        <p:grpSpPr bwMode="auto">
          <a:xfrm>
            <a:off x="4892681" y="1670054"/>
            <a:ext cx="931863" cy="911225"/>
            <a:chOff x="7682458" y="375692"/>
            <a:chExt cx="843161" cy="824458"/>
          </a:xfrm>
        </p:grpSpPr>
        <p:sp>
          <p:nvSpPr>
            <p:cNvPr id="22" name="Arredondar Retângulo em um Canto Diagonal 21"/>
            <p:cNvSpPr/>
            <p:nvPr/>
          </p:nvSpPr>
          <p:spPr>
            <a:xfrm>
              <a:off x="8087520" y="762067"/>
              <a:ext cx="438099" cy="438083"/>
            </a:xfrm>
            <a:prstGeom prst="round2Diag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23" name="Arredondar Retângulo em um Canto Diagonal 22"/>
            <p:cNvSpPr/>
            <p:nvPr/>
          </p:nvSpPr>
          <p:spPr>
            <a:xfrm>
              <a:off x="7682458" y="375692"/>
              <a:ext cx="761286" cy="762696"/>
            </a:xfrm>
            <a:prstGeom prst="round2DiagRect">
              <a:avLst/>
            </a:prstGeom>
            <a:solidFill>
              <a:srgbClr val="DECC12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pt-BR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r>
                <a:rPr lang="pt-BR" sz="1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</a:p>
          </p:txBody>
        </p:sp>
      </p:grpSp>
      <p:grpSp>
        <p:nvGrpSpPr>
          <p:cNvPr id="24" name="Grupo 23"/>
          <p:cNvGrpSpPr>
            <a:grpSpLocks/>
          </p:cNvGrpSpPr>
          <p:nvPr/>
        </p:nvGrpSpPr>
        <p:grpSpPr bwMode="auto">
          <a:xfrm>
            <a:off x="6062663" y="3051175"/>
            <a:ext cx="931862" cy="912813"/>
            <a:chOff x="7682458" y="375692"/>
            <a:chExt cx="843161" cy="824458"/>
          </a:xfrm>
        </p:grpSpPr>
        <p:sp>
          <p:nvSpPr>
            <p:cNvPr id="25" name="Arredondar Retângulo em um Canto Diagonal 24"/>
            <p:cNvSpPr/>
            <p:nvPr/>
          </p:nvSpPr>
          <p:spPr>
            <a:xfrm>
              <a:off x="8087520" y="761395"/>
              <a:ext cx="438099" cy="438755"/>
            </a:xfrm>
            <a:prstGeom prst="round2Diag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Arredondar Retângulo em um Canto Diagonal 25"/>
            <p:cNvSpPr/>
            <p:nvPr/>
          </p:nvSpPr>
          <p:spPr>
            <a:xfrm>
              <a:off x="7682458" y="375692"/>
              <a:ext cx="761287" cy="761369"/>
            </a:xfrm>
            <a:prstGeom prst="round2DiagRect">
              <a:avLst/>
            </a:prstGeom>
            <a:solidFill>
              <a:srgbClr val="DECC12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pt-BR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  <a:r>
                <a:rPr lang="pt-BR" sz="1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</a:p>
          </p:txBody>
        </p:sp>
      </p:grpSp>
      <p:grpSp>
        <p:nvGrpSpPr>
          <p:cNvPr id="27" name="Grupo 26"/>
          <p:cNvGrpSpPr>
            <a:grpSpLocks/>
          </p:cNvGrpSpPr>
          <p:nvPr/>
        </p:nvGrpSpPr>
        <p:grpSpPr bwMode="auto">
          <a:xfrm>
            <a:off x="7296150" y="3657607"/>
            <a:ext cx="931863" cy="912813"/>
            <a:chOff x="7682458" y="375692"/>
            <a:chExt cx="843161" cy="824458"/>
          </a:xfrm>
        </p:grpSpPr>
        <p:sp>
          <p:nvSpPr>
            <p:cNvPr id="28" name="Arredondar Retângulo em um Canto Diagonal 27"/>
            <p:cNvSpPr/>
            <p:nvPr/>
          </p:nvSpPr>
          <p:spPr>
            <a:xfrm>
              <a:off x="8087520" y="761395"/>
              <a:ext cx="438099" cy="438755"/>
            </a:xfrm>
            <a:prstGeom prst="round2Diag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29" name="Arredondar Retângulo em um Canto Diagonal 28"/>
            <p:cNvSpPr/>
            <p:nvPr/>
          </p:nvSpPr>
          <p:spPr>
            <a:xfrm>
              <a:off x="7682458" y="375692"/>
              <a:ext cx="761286" cy="761369"/>
            </a:xfrm>
            <a:prstGeom prst="round2DiagRect">
              <a:avLst/>
            </a:prstGeom>
            <a:solidFill>
              <a:srgbClr val="DECC12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pt-BR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</a:t>
              </a:r>
              <a:r>
                <a:rPr lang="pt-BR" sz="1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</a:p>
          </p:txBody>
        </p:sp>
      </p:grpSp>
      <p:grpSp>
        <p:nvGrpSpPr>
          <p:cNvPr id="33" name="Grupo 32"/>
          <p:cNvGrpSpPr>
            <a:grpSpLocks/>
          </p:cNvGrpSpPr>
          <p:nvPr/>
        </p:nvGrpSpPr>
        <p:grpSpPr bwMode="auto">
          <a:xfrm>
            <a:off x="0" y="1109663"/>
            <a:ext cx="5310188" cy="95250"/>
            <a:chOff x="2690037" y="6048376"/>
            <a:chExt cx="5310962" cy="95248"/>
          </a:xfrm>
        </p:grpSpPr>
        <p:cxnSp>
          <p:nvCxnSpPr>
            <p:cNvPr id="34" name="Conector reto 33"/>
            <p:cNvCxnSpPr/>
            <p:nvPr/>
          </p:nvCxnSpPr>
          <p:spPr>
            <a:xfrm>
              <a:off x="2690037" y="6096000"/>
              <a:ext cx="5225225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Arredondar Retângulo em um Canto Diagonal 34"/>
            <p:cNvSpPr/>
            <p:nvPr/>
          </p:nvSpPr>
          <p:spPr>
            <a:xfrm>
              <a:off x="7905735" y="6048376"/>
              <a:ext cx="95264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sp>
        <p:nvSpPr>
          <p:cNvPr id="36" name="Rectangle 7"/>
          <p:cNvSpPr/>
          <p:nvPr/>
        </p:nvSpPr>
        <p:spPr>
          <a:xfrm>
            <a:off x="320682" y="1135077"/>
            <a:ext cx="40892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3200" b="1" i="1" spc="40" dirty="0">
                <a:solidFill>
                  <a:srgbClr val="454647"/>
                </a:solidFill>
              </a:rPr>
              <a:t>EMPRESAS ESTÃO</a:t>
            </a:r>
          </a:p>
        </p:txBody>
      </p:sp>
      <p:grpSp>
        <p:nvGrpSpPr>
          <p:cNvPr id="5" name="Grupo 4"/>
          <p:cNvGrpSpPr>
            <a:grpSpLocks/>
          </p:cNvGrpSpPr>
          <p:nvPr/>
        </p:nvGrpSpPr>
        <p:grpSpPr bwMode="auto">
          <a:xfrm>
            <a:off x="144927" y="3371928"/>
            <a:ext cx="4135438" cy="754063"/>
            <a:chOff x="-446567" y="3349255"/>
            <a:chExt cx="4136065" cy="755136"/>
          </a:xfrm>
        </p:grpSpPr>
        <p:sp>
          <p:nvSpPr>
            <p:cNvPr id="43" name="Arredondar Retângulo em um Canto Diagonal 42"/>
            <p:cNvSpPr/>
            <p:nvPr/>
          </p:nvSpPr>
          <p:spPr>
            <a:xfrm>
              <a:off x="-446567" y="3423974"/>
              <a:ext cx="4136065" cy="680417"/>
            </a:xfrm>
            <a:prstGeom prst="round2DiagRect">
              <a:avLst>
                <a:gd name="adj1" fmla="val 20404"/>
                <a:gd name="adj2" fmla="val 0"/>
              </a:avLst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endParaRPr lang="pt-BR" dirty="0"/>
            </a:p>
          </p:txBody>
        </p:sp>
        <p:cxnSp>
          <p:nvCxnSpPr>
            <p:cNvPr id="44" name="Conector reto 43"/>
            <p:cNvCxnSpPr/>
            <p:nvPr/>
          </p:nvCxnSpPr>
          <p:spPr>
            <a:xfrm>
              <a:off x="-437041" y="3349255"/>
              <a:ext cx="4117012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95" name="CaixaDeTexto 40"/>
            <p:cNvSpPr txBox="1">
              <a:spLocks noChangeArrowheads="1"/>
            </p:cNvSpPr>
            <p:nvPr/>
          </p:nvSpPr>
          <p:spPr bwMode="auto">
            <a:xfrm>
              <a:off x="-85882" y="3435382"/>
              <a:ext cx="3435138" cy="647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3600" b="1" i="1" dirty="0" smtClean="0">
                  <a:solidFill>
                    <a:srgbClr val="454647"/>
                  </a:solidFill>
                </a:rPr>
                <a:t>10 </a:t>
              </a:r>
              <a:r>
                <a:rPr lang="pt-BR" altLang="pt-BR" sz="2800" i="1" dirty="0">
                  <a:solidFill>
                    <a:srgbClr val="454647"/>
                  </a:solidFill>
                </a:rPr>
                <a:t>MILHÕES</a:t>
              </a:r>
            </a:p>
          </p:txBody>
        </p:sp>
      </p:grpSp>
      <p:grpSp>
        <p:nvGrpSpPr>
          <p:cNvPr id="45" name="Grupo 44"/>
          <p:cNvGrpSpPr/>
          <p:nvPr/>
        </p:nvGrpSpPr>
        <p:grpSpPr>
          <a:xfrm flipH="1">
            <a:off x="223289" y="5074832"/>
            <a:ext cx="6188149" cy="95248"/>
            <a:chOff x="1812850" y="6048376"/>
            <a:chExt cx="6188149" cy="95248"/>
          </a:xfrm>
          <a:solidFill>
            <a:srgbClr val="0064C7"/>
          </a:solidFill>
        </p:grpSpPr>
        <p:cxnSp>
          <p:nvCxnSpPr>
            <p:cNvPr id="46" name="Conector reto 45"/>
            <p:cNvCxnSpPr/>
            <p:nvPr/>
          </p:nvCxnSpPr>
          <p:spPr>
            <a:xfrm>
              <a:off x="1812850" y="6095999"/>
              <a:ext cx="6102425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Arredondar Retângulo em um Canto Diagonal 46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sp>
        <p:nvSpPr>
          <p:cNvPr id="49" name="CaixaDeTexto 48"/>
          <p:cNvSpPr txBox="1">
            <a:spLocks noChangeArrowheads="1"/>
          </p:cNvSpPr>
          <p:nvPr/>
        </p:nvSpPr>
        <p:spPr bwMode="auto">
          <a:xfrm>
            <a:off x="320675" y="5157802"/>
            <a:ext cx="4102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 i="1">
                <a:solidFill>
                  <a:srgbClr val="0064C7"/>
                </a:solidFill>
              </a:rPr>
              <a:t>CONCENTRAÇÃO POR REGIÃO</a:t>
            </a:r>
          </a:p>
        </p:txBody>
      </p:sp>
      <p:grpSp>
        <p:nvGrpSpPr>
          <p:cNvPr id="30" name="Grupo 29"/>
          <p:cNvGrpSpPr>
            <a:grpSpLocks/>
          </p:cNvGrpSpPr>
          <p:nvPr/>
        </p:nvGrpSpPr>
        <p:grpSpPr bwMode="auto">
          <a:xfrm>
            <a:off x="6348413" y="4741863"/>
            <a:ext cx="933450" cy="912812"/>
            <a:chOff x="7682458" y="375692"/>
            <a:chExt cx="843161" cy="824458"/>
          </a:xfrm>
        </p:grpSpPr>
        <p:sp>
          <p:nvSpPr>
            <p:cNvPr id="31" name="Arredondar Retângulo em um Canto Diagonal 30"/>
            <p:cNvSpPr/>
            <p:nvPr/>
          </p:nvSpPr>
          <p:spPr>
            <a:xfrm>
              <a:off x="8086831" y="761395"/>
              <a:ext cx="438788" cy="438755"/>
            </a:xfrm>
            <a:prstGeom prst="round2Diag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Arredondar Retângulo em um Canto Diagonal 31"/>
            <p:cNvSpPr/>
            <p:nvPr/>
          </p:nvSpPr>
          <p:spPr>
            <a:xfrm>
              <a:off x="7682458" y="375692"/>
              <a:ext cx="761426" cy="761369"/>
            </a:xfrm>
            <a:prstGeom prst="round2DiagRect">
              <a:avLst/>
            </a:prstGeom>
            <a:solidFill>
              <a:srgbClr val="DECC12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pt-BR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</a:t>
              </a:r>
              <a:r>
                <a:rPr lang="pt-BR" sz="1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310063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3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3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36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2" name="Grupo 31"/>
          <p:cNvGrpSpPr>
            <a:grpSpLocks/>
          </p:cNvGrpSpPr>
          <p:nvPr/>
        </p:nvGrpSpPr>
        <p:grpSpPr bwMode="auto">
          <a:xfrm>
            <a:off x="3759200" y="1446213"/>
            <a:ext cx="5241925" cy="1039812"/>
            <a:chOff x="5881007" y="3729842"/>
            <a:chExt cx="2517569" cy="1161712"/>
          </a:xfrm>
        </p:grpSpPr>
        <p:sp>
          <p:nvSpPr>
            <p:cNvPr id="33" name="Arredondar Retângulo em um Canto Diagonal 32"/>
            <p:cNvSpPr/>
            <p:nvPr/>
          </p:nvSpPr>
          <p:spPr>
            <a:xfrm>
              <a:off x="5881007" y="3800786"/>
              <a:ext cx="2517569" cy="1090768"/>
            </a:xfrm>
            <a:prstGeom prst="round2DiagRect">
              <a:avLst>
                <a:gd name="adj1" fmla="val 3224"/>
                <a:gd name="adj2" fmla="val 0"/>
              </a:avLst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34" name="Conector reto 33"/>
            <p:cNvCxnSpPr/>
            <p:nvPr/>
          </p:nvCxnSpPr>
          <p:spPr>
            <a:xfrm>
              <a:off x="5887107" y="3729842"/>
              <a:ext cx="2505370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96" name="Grupo 13"/>
          <p:cNvGrpSpPr>
            <a:grpSpLocks/>
          </p:cNvGrpSpPr>
          <p:nvPr/>
        </p:nvGrpSpPr>
        <p:grpSpPr bwMode="auto">
          <a:xfrm>
            <a:off x="-1586" y="0"/>
            <a:ext cx="9145587" cy="6858000"/>
            <a:chOff x="-1587" y="0"/>
            <a:chExt cx="9145587" cy="6858000"/>
          </a:xfrm>
        </p:grpSpPr>
        <p:pic>
          <p:nvPicPr>
            <p:cNvPr id="8208" name="Imagem 14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9" name="Imagem 15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-1587" y="6047964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ctangle 7"/>
          <p:cNvSpPr/>
          <p:nvPr/>
        </p:nvSpPr>
        <p:spPr>
          <a:xfrm>
            <a:off x="3065192" y="261938"/>
            <a:ext cx="5897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800" b="1" i="1" spc="40" dirty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ELAS GERAM MAIS DA METADE</a:t>
            </a:r>
          </a:p>
        </p:txBody>
      </p:sp>
      <p:grpSp>
        <p:nvGrpSpPr>
          <p:cNvPr id="18" name="Grupo 17"/>
          <p:cNvGrpSpPr/>
          <p:nvPr/>
        </p:nvGrpSpPr>
        <p:grpSpPr>
          <a:xfrm flipH="1">
            <a:off x="3067577" y="739012"/>
            <a:ext cx="5933548" cy="95248"/>
            <a:chOff x="2067451" y="6048376"/>
            <a:chExt cx="5933548" cy="95248"/>
          </a:xfrm>
          <a:solidFill>
            <a:srgbClr val="454647"/>
          </a:solidFill>
        </p:grpSpPr>
        <p:cxnSp>
          <p:nvCxnSpPr>
            <p:cNvPr id="19" name="Conector reto 18"/>
            <p:cNvCxnSpPr/>
            <p:nvPr/>
          </p:nvCxnSpPr>
          <p:spPr>
            <a:xfrm>
              <a:off x="2067451" y="6095999"/>
              <a:ext cx="5847821" cy="0"/>
            </a:xfrm>
            <a:prstGeom prst="line">
              <a:avLst/>
            </a:prstGeom>
            <a:grpFill/>
            <a:ln w="19050">
              <a:solidFill>
                <a:srgbClr val="4546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redondar Retângulo em um Canto Diagonal 19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1" name="Rectangle 7"/>
          <p:cNvSpPr/>
          <p:nvPr/>
        </p:nvSpPr>
        <p:spPr>
          <a:xfrm>
            <a:off x="3641699" y="784225"/>
            <a:ext cx="5321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800" b="1" i="1" spc="40" dirty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DOS EMPREGOS NO BRASIL</a:t>
            </a:r>
          </a:p>
        </p:txBody>
      </p:sp>
      <p:grpSp>
        <p:nvGrpSpPr>
          <p:cNvPr id="7" name="Grupo 6"/>
          <p:cNvGrpSpPr>
            <a:grpSpLocks/>
          </p:cNvGrpSpPr>
          <p:nvPr/>
        </p:nvGrpSpPr>
        <p:grpSpPr bwMode="auto">
          <a:xfrm>
            <a:off x="39688" y="0"/>
            <a:ext cx="4608512" cy="6858000"/>
            <a:chOff x="38994" y="0"/>
            <a:chExt cx="4610100" cy="6858000"/>
          </a:xfrm>
        </p:grpSpPr>
        <p:pic>
          <p:nvPicPr>
            <p:cNvPr id="8203" name="Imagem 5"/>
            <p:cNvPicPr>
              <a:picLocks noChangeAspect="1"/>
            </p:cNvPicPr>
            <p:nvPr/>
          </p:nvPicPr>
          <p:blipFill>
            <a:blip r:embed="rId4" cstate="print"/>
            <a:srcRect l="1970" r="47614"/>
            <a:stretch>
              <a:fillRect/>
            </a:stretch>
          </p:blipFill>
          <p:spPr bwMode="auto">
            <a:xfrm>
              <a:off x="38994" y="0"/>
              <a:ext cx="46101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4" name="CaixaDeTexto 23"/>
            <p:cNvSpPr txBox="1">
              <a:spLocks noChangeArrowheads="1"/>
            </p:cNvSpPr>
            <p:nvPr/>
          </p:nvSpPr>
          <p:spPr bwMode="auto">
            <a:xfrm rot="153234">
              <a:off x="570509" y="4358308"/>
              <a:ext cx="1598390" cy="720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28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9,5</a:t>
              </a:r>
              <a:r>
                <a:rPr lang="pt-BR" sz="2000" b="1" i="1" dirty="0" smtClean="0">
                  <a:solidFill>
                    <a:srgbClr val="FF0000"/>
                  </a:solidFill>
                </a:rPr>
                <a:t> </a:t>
              </a:r>
              <a:r>
                <a:rPr lang="pt-BR" sz="2000" b="1" i="1" dirty="0">
                  <a:solidFill>
                    <a:srgbClr val="454647"/>
                  </a:solidFill>
                </a:rPr>
                <a:t>milhões</a:t>
              </a:r>
            </a:p>
          </p:txBody>
        </p:sp>
        <p:sp>
          <p:nvSpPr>
            <p:cNvPr id="8205" name="CaixaDeTexto 24"/>
            <p:cNvSpPr txBox="1">
              <a:spLocks noChangeArrowheads="1"/>
            </p:cNvSpPr>
            <p:nvPr/>
          </p:nvSpPr>
          <p:spPr bwMode="auto">
            <a:xfrm rot="21288970">
              <a:off x="2356157" y="3500246"/>
              <a:ext cx="1598390" cy="45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28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17</a:t>
              </a:r>
              <a:r>
                <a:rPr lang="pt-BR" sz="2000" b="1" i="1" dirty="0" smtClean="0">
                  <a:solidFill>
                    <a:srgbClr val="454647"/>
                  </a:solidFill>
                </a:rPr>
                <a:t>milhões</a:t>
              </a:r>
              <a:endParaRPr lang="pt-BR" sz="2000" b="1" i="1" dirty="0">
                <a:solidFill>
                  <a:srgbClr val="454647"/>
                </a:solidFill>
              </a:endParaRPr>
            </a:p>
          </p:txBody>
        </p:sp>
        <p:sp>
          <p:nvSpPr>
            <p:cNvPr id="8206" name="CaixaDeTexto 25"/>
            <p:cNvSpPr txBox="1">
              <a:spLocks noChangeArrowheads="1"/>
            </p:cNvSpPr>
            <p:nvPr/>
          </p:nvSpPr>
          <p:spPr bwMode="auto">
            <a:xfrm rot="153234">
              <a:off x="414695" y="5965705"/>
              <a:ext cx="1598390" cy="27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400" i="1" dirty="0" smtClean="0">
                  <a:solidFill>
                    <a:srgbClr val="454647"/>
                  </a:solidFill>
                </a:rPr>
                <a:t>dez/02</a:t>
              </a:r>
              <a:endParaRPr lang="pt-BR" sz="1100" i="1" dirty="0">
                <a:solidFill>
                  <a:srgbClr val="454647"/>
                </a:solidFill>
              </a:endParaRPr>
            </a:p>
          </p:txBody>
        </p:sp>
        <p:sp>
          <p:nvSpPr>
            <p:cNvPr id="8207" name="CaixaDeTexto 26"/>
            <p:cNvSpPr txBox="1">
              <a:spLocks noChangeArrowheads="1"/>
            </p:cNvSpPr>
            <p:nvPr/>
          </p:nvSpPr>
          <p:spPr bwMode="auto">
            <a:xfrm rot="-378750">
              <a:off x="2371860" y="5711748"/>
              <a:ext cx="1598390" cy="27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400" i="1" dirty="0" smtClean="0">
                  <a:solidFill>
                    <a:srgbClr val="454647"/>
                  </a:solidFill>
                </a:rPr>
                <a:t>dez/13</a:t>
              </a:r>
              <a:endParaRPr lang="pt-BR" sz="1100" i="1" dirty="0">
                <a:solidFill>
                  <a:srgbClr val="454647"/>
                </a:solidFill>
              </a:endParaRPr>
            </a:p>
          </p:txBody>
        </p:sp>
      </p:grpSp>
      <p:sp>
        <p:nvSpPr>
          <p:cNvPr id="31" name="CaixaDeTexto 30"/>
          <p:cNvSpPr txBox="1">
            <a:spLocks noChangeArrowheads="1"/>
          </p:cNvSpPr>
          <p:nvPr/>
        </p:nvSpPr>
        <p:spPr bwMode="auto">
          <a:xfrm>
            <a:off x="3854450" y="1604963"/>
            <a:ext cx="44608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pt-BR" sz="2800" b="1" i="1" dirty="0">
                <a:solidFill>
                  <a:srgbClr val="454647"/>
                </a:solidFill>
              </a:rPr>
              <a:t>52% </a:t>
            </a:r>
            <a:r>
              <a:rPr lang="pt-BR" sz="2000" i="1" dirty="0">
                <a:solidFill>
                  <a:srgbClr val="454647"/>
                </a:solidFill>
              </a:rPr>
              <a:t>dos empregos formais no país</a:t>
            </a:r>
          </a:p>
          <a:p>
            <a:pPr>
              <a:lnSpc>
                <a:spcPct val="85000"/>
              </a:lnSpc>
            </a:pPr>
            <a:r>
              <a:rPr lang="pt-BR" sz="2800" b="1" i="1" dirty="0" smtClean="0">
                <a:solidFill>
                  <a:srgbClr val="454647"/>
                </a:solidFill>
              </a:rPr>
              <a:t>41% </a:t>
            </a:r>
            <a:r>
              <a:rPr lang="pt-BR" sz="2000" i="1" dirty="0">
                <a:solidFill>
                  <a:srgbClr val="454647"/>
                </a:solidFill>
              </a:rPr>
              <a:t>da massa salarial</a:t>
            </a:r>
          </a:p>
        </p:txBody>
      </p:sp>
      <p:sp>
        <p:nvSpPr>
          <p:cNvPr id="8202" name="CaixaDeTexto 22"/>
          <p:cNvSpPr txBox="1">
            <a:spLocks noChangeArrowheads="1"/>
          </p:cNvSpPr>
          <p:nvPr/>
        </p:nvSpPr>
        <p:spPr bwMode="auto">
          <a:xfrm>
            <a:off x="100013" y="6481702"/>
            <a:ext cx="314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000" i="1" dirty="0">
                <a:solidFill>
                  <a:srgbClr val="464646"/>
                </a:solidFill>
              </a:rPr>
              <a:t>Fonte: Anuário do </a:t>
            </a:r>
            <a:r>
              <a:rPr lang="pt-BR" sz="1000" i="1" dirty="0" smtClean="0">
                <a:solidFill>
                  <a:srgbClr val="464646"/>
                </a:solidFill>
              </a:rPr>
              <a:t>Trabalho</a:t>
            </a:r>
            <a:endParaRPr lang="pt-BR" sz="1000" i="1" dirty="0">
              <a:solidFill>
                <a:srgbClr val="464646"/>
              </a:solidFill>
            </a:endParaRPr>
          </a:p>
          <a:p>
            <a:pPr>
              <a:defRPr/>
            </a:pPr>
            <a:r>
              <a:rPr lang="pt-BR" sz="1000" i="1" dirty="0">
                <a:solidFill>
                  <a:srgbClr val="464646"/>
                </a:solidFill>
              </a:rPr>
              <a:t>Sebrae e Dieese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8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3229" t="13335" r="64999" b="57361"/>
          <a:stretch>
            <a:fillRect/>
          </a:stretch>
        </p:blipFill>
        <p:spPr bwMode="auto">
          <a:xfrm>
            <a:off x="1209682" y="914401"/>
            <a:ext cx="19907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l="19685" t="43056" r="61459" b="31668"/>
          <a:stretch>
            <a:fillRect/>
          </a:stretch>
        </p:blipFill>
        <p:spPr bwMode="auto">
          <a:xfrm>
            <a:off x="1800225" y="2952750"/>
            <a:ext cx="17240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l="35103" t="25694" r="52084" b="57501"/>
          <a:stretch>
            <a:fillRect/>
          </a:stretch>
        </p:blipFill>
        <p:spPr bwMode="auto">
          <a:xfrm>
            <a:off x="3209925" y="1762127"/>
            <a:ext cx="11715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0521" t="43053" r="80624" b="45142"/>
          <a:stretch>
            <a:fillRect/>
          </a:stretch>
        </p:blipFill>
        <p:spPr bwMode="auto">
          <a:xfrm>
            <a:off x="962025" y="2952764"/>
            <a:ext cx="8096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16563" t="68610" r="75000" b="20280"/>
          <a:stretch>
            <a:fillRect/>
          </a:stretch>
        </p:blipFill>
        <p:spPr bwMode="auto">
          <a:xfrm>
            <a:off x="1514482" y="4705350"/>
            <a:ext cx="7715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 l="25208" t="68613" r="62396" b="14861"/>
          <a:stretch>
            <a:fillRect/>
          </a:stretch>
        </p:blipFill>
        <p:spPr bwMode="auto">
          <a:xfrm>
            <a:off x="2305057" y="4705364"/>
            <a:ext cx="11334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38959" t="53055" r="50626" b="33057"/>
          <a:stretch>
            <a:fillRect/>
          </a:stretch>
        </p:blipFill>
        <p:spPr bwMode="auto">
          <a:xfrm>
            <a:off x="3562356" y="363855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 l="37708" t="67360" r="43230" b="7362"/>
          <a:stretch>
            <a:fillRect/>
          </a:stretch>
        </p:blipFill>
        <p:spPr bwMode="auto">
          <a:xfrm>
            <a:off x="3448057" y="4619625"/>
            <a:ext cx="174307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 l="49686" t="57501" r="43126" b="32916"/>
          <a:stretch>
            <a:fillRect/>
          </a:stretch>
        </p:blipFill>
        <p:spPr bwMode="auto">
          <a:xfrm>
            <a:off x="4543425" y="3943354"/>
            <a:ext cx="6572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57187" t="60835" r="31667" b="23749"/>
          <a:stretch>
            <a:fillRect/>
          </a:stretch>
        </p:blipFill>
        <p:spPr bwMode="auto">
          <a:xfrm>
            <a:off x="5229225" y="4171954"/>
            <a:ext cx="10191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 l="57294" t="83194" r="35519" b="7362"/>
          <a:stretch>
            <a:fillRect/>
          </a:stretch>
        </p:blipFill>
        <p:spPr bwMode="auto">
          <a:xfrm>
            <a:off x="5238752" y="5705475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 l="55627" t="39584" r="34894" b="48055"/>
          <a:stretch>
            <a:fillRect/>
          </a:stretch>
        </p:blipFill>
        <p:spPr bwMode="auto">
          <a:xfrm>
            <a:off x="5086350" y="2714639"/>
            <a:ext cx="8667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 l="49065" t="39581" r="44582" b="51945"/>
          <a:stretch>
            <a:fillRect/>
          </a:stretch>
        </p:blipFill>
        <p:spPr bwMode="auto">
          <a:xfrm>
            <a:off x="4486280" y="2714639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 l="42397" t="16669" r="51250" b="74721"/>
          <a:stretch>
            <a:fillRect/>
          </a:stretch>
        </p:blipFill>
        <p:spPr bwMode="auto">
          <a:xfrm>
            <a:off x="3876680" y="1143000"/>
            <a:ext cx="5810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 l="49168" t="16669" r="34164" b="61111"/>
          <a:stretch>
            <a:fillRect/>
          </a:stretch>
        </p:blipFill>
        <p:spPr bwMode="auto">
          <a:xfrm>
            <a:off x="4495800" y="1143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/>
          <a:srcRect l="40936" t="6111" r="51355" b="83751"/>
          <a:stretch>
            <a:fillRect/>
          </a:stretch>
        </p:blipFill>
        <p:spPr bwMode="auto">
          <a:xfrm>
            <a:off x="3743325" y="419103"/>
            <a:ext cx="7048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/>
          <a:srcRect l="49062" t="7918" r="44585" b="83611"/>
          <a:stretch>
            <a:fillRect/>
          </a:stretch>
        </p:blipFill>
        <p:spPr bwMode="auto">
          <a:xfrm>
            <a:off x="4486280" y="542939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/>
          <a:srcRect l="66042" t="23335" r="22813" b="61943"/>
          <a:stretch>
            <a:fillRect/>
          </a:stretch>
        </p:blipFill>
        <p:spPr bwMode="auto">
          <a:xfrm>
            <a:off x="6038850" y="1600200"/>
            <a:ext cx="10191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/>
          <a:srcRect l="77292" t="28056" r="15105" b="61943"/>
          <a:stretch>
            <a:fillRect/>
          </a:stretch>
        </p:blipFill>
        <p:spPr bwMode="auto">
          <a:xfrm>
            <a:off x="7067557" y="1924050"/>
            <a:ext cx="695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/>
          <a:srcRect l="65208" t="38332" r="17915" b="39445"/>
          <a:stretch>
            <a:fillRect/>
          </a:stretch>
        </p:blipFill>
        <p:spPr bwMode="auto">
          <a:xfrm>
            <a:off x="5962650" y="2628900"/>
            <a:ext cx="1543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 cstate="print"/>
          <a:srcRect l="82291" t="50137" r="9895" b="39307"/>
          <a:stretch>
            <a:fillRect/>
          </a:stretch>
        </p:blipFill>
        <p:spPr bwMode="auto">
          <a:xfrm>
            <a:off x="7524750" y="3438525"/>
            <a:ext cx="71437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 cstate="print"/>
          <a:srcRect l="68333" t="61110" r="12189" b="13057"/>
          <a:stretch>
            <a:fillRect/>
          </a:stretch>
        </p:blipFill>
        <p:spPr bwMode="auto">
          <a:xfrm>
            <a:off x="6248405" y="4191000"/>
            <a:ext cx="17811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/>
          <a:srcRect l="18333" t="6805" b="11526"/>
          <a:stretch>
            <a:fillRect/>
          </a:stretch>
        </p:blipFill>
        <p:spPr bwMode="auto">
          <a:xfrm>
            <a:off x="1676400" y="466725"/>
            <a:ext cx="7467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CaixaDeTexto 28"/>
          <p:cNvSpPr txBox="1">
            <a:spLocks noChangeArrowheads="1"/>
          </p:cNvSpPr>
          <p:nvPr/>
        </p:nvSpPr>
        <p:spPr bwMode="auto">
          <a:xfrm>
            <a:off x="2755906" y="2525726"/>
            <a:ext cx="338906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6000" b="1" i="1" dirty="0" smtClean="0">
                <a:solidFill>
                  <a:srgbClr val="454647"/>
                </a:solidFill>
              </a:rPr>
              <a:t>O QUE </a:t>
            </a:r>
            <a:r>
              <a:rPr lang="pt-BR" sz="6000" b="1" i="1" dirty="0">
                <a:solidFill>
                  <a:srgbClr val="454647"/>
                </a:solidFill>
              </a:rPr>
              <a:t>É</a:t>
            </a:r>
          </a:p>
        </p:txBody>
      </p:sp>
      <p:sp>
        <p:nvSpPr>
          <p:cNvPr id="30" name="CaixaDeTexto 29"/>
          <p:cNvSpPr txBox="1">
            <a:spLocks noChangeArrowheads="1"/>
          </p:cNvSpPr>
          <p:nvPr/>
        </p:nvSpPr>
        <p:spPr bwMode="auto">
          <a:xfrm>
            <a:off x="1884556" y="3484564"/>
            <a:ext cx="51979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i="1" dirty="0" smtClean="0">
                <a:solidFill>
                  <a:srgbClr val="454647"/>
                </a:solidFill>
              </a:rPr>
              <a:t>EMPREENDEDORISMO?</a:t>
            </a:r>
            <a:endParaRPr lang="pt-BR" sz="3200" b="1" i="1" dirty="0">
              <a:solidFill>
                <a:srgbClr val="454647"/>
              </a:solidFill>
            </a:endParaRPr>
          </a:p>
        </p:txBody>
      </p:sp>
      <p:grpSp>
        <p:nvGrpSpPr>
          <p:cNvPr id="2" name="Grupo 30"/>
          <p:cNvGrpSpPr/>
          <p:nvPr/>
        </p:nvGrpSpPr>
        <p:grpSpPr>
          <a:xfrm>
            <a:off x="2209807" y="3388967"/>
            <a:ext cx="4476941" cy="95248"/>
            <a:chOff x="3524058" y="6048376"/>
            <a:chExt cx="4476941" cy="95248"/>
          </a:xfrm>
          <a:solidFill>
            <a:srgbClr val="0064C7"/>
          </a:solidFill>
        </p:grpSpPr>
        <p:cxnSp>
          <p:nvCxnSpPr>
            <p:cNvPr id="32" name="Conector reto 31"/>
            <p:cNvCxnSpPr/>
            <p:nvPr/>
          </p:nvCxnSpPr>
          <p:spPr>
            <a:xfrm>
              <a:off x="3524058" y="6095999"/>
              <a:ext cx="4391216" cy="0"/>
            </a:xfrm>
            <a:prstGeom prst="line">
              <a:avLst/>
            </a:prstGeom>
            <a:grpFill/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redondar Retângulo em um Canto Diagonal 32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5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50"/>
                            </p:stCondLst>
                            <p:childTnLst>
                              <p:par>
                                <p:cTn id="97" presetID="2" presetClass="entr" presetSubtype="3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45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" cstate="print"/>
          <a:srcRect l="48416" t="61549" r="43597" b="29111"/>
          <a:stretch>
            <a:fillRect/>
          </a:stretch>
        </p:blipFill>
        <p:spPr bwMode="auto">
          <a:xfrm>
            <a:off x="4427538" y="4221163"/>
            <a:ext cx="7302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" cstate="print"/>
          <a:srcRect l="66824" t="52135" r="25807" b="38451"/>
          <a:stretch>
            <a:fillRect/>
          </a:stretch>
        </p:blipFill>
        <p:spPr bwMode="auto">
          <a:xfrm>
            <a:off x="6110295" y="3575051"/>
            <a:ext cx="674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" cstate="print"/>
          <a:srcRect l="48299" t="36870" r="32684" b="38451"/>
          <a:stretch>
            <a:fillRect/>
          </a:stretch>
        </p:blipFill>
        <p:spPr bwMode="auto">
          <a:xfrm>
            <a:off x="4418014" y="2528902"/>
            <a:ext cx="173831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" cstate="print"/>
          <a:srcRect l="66824" t="38597" r="22649" b="47865"/>
          <a:stretch>
            <a:fillRect/>
          </a:stretch>
        </p:blipFill>
        <p:spPr bwMode="auto">
          <a:xfrm>
            <a:off x="6110292" y="2646377"/>
            <a:ext cx="9636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" cstate="print"/>
          <a:srcRect l="53140" t="20558" r="34016" b="62701"/>
          <a:stretch>
            <a:fillRect/>
          </a:stretch>
        </p:blipFill>
        <p:spPr bwMode="auto">
          <a:xfrm>
            <a:off x="4859338" y="1409704"/>
            <a:ext cx="117475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" cstate="print"/>
          <a:srcRect l="57352" t="9685" r="34016" b="79442"/>
          <a:stretch>
            <a:fillRect/>
          </a:stretch>
        </p:blipFill>
        <p:spPr bwMode="auto">
          <a:xfrm>
            <a:off x="5245104" y="663578"/>
            <a:ext cx="78898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3" cstate="print"/>
          <a:srcRect l="82930" t="37299" r="3912" b="45264"/>
          <a:stretch>
            <a:fillRect/>
          </a:stretch>
        </p:blipFill>
        <p:spPr bwMode="auto">
          <a:xfrm>
            <a:off x="7583490" y="2557477"/>
            <a:ext cx="12033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3" cstate="print"/>
          <a:srcRect l="84045" t="27930" r="7977" b="62701"/>
          <a:stretch>
            <a:fillRect/>
          </a:stretch>
        </p:blipFill>
        <p:spPr bwMode="auto">
          <a:xfrm>
            <a:off x="7685088" y="1916113"/>
            <a:ext cx="730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3" cstate="print"/>
          <a:srcRect l="65742" t="13463" r="15955" b="61549"/>
          <a:stretch>
            <a:fillRect/>
          </a:stretch>
        </p:blipFill>
        <p:spPr bwMode="auto">
          <a:xfrm>
            <a:off x="6011863" y="923925"/>
            <a:ext cx="167322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3" cstate="print"/>
          <a:srcRect l="75351" t="1823" r="15955" b="85422"/>
          <a:stretch>
            <a:fillRect/>
          </a:stretch>
        </p:blipFill>
        <p:spPr bwMode="auto">
          <a:xfrm>
            <a:off x="6889750" y="125413"/>
            <a:ext cx="795338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3" cstate="print"/>
          <a:srcRect l="84045" t="4851" r="3127" b="75694"/>
          <a:stretch>
            <a:fillRect/>
          </a:stretch>
        </p:blipFill>
        <p:spPr bwMode="auto">
          <a:xfrm>
            <a:off x="7685088" y="333375"/>
            <a:ext cx="1173162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7"/>
          <p:cNvSpPr/>
          <p:nvPr/>
        </p:nvSpPr>
        <p:spPr>
          <a:xfrm>
            <a:off x="180982" y="333375"/>
            <a:ext cx="4948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i="1" spc="40" dirty="0" smtClean="0">
                <a:latin typeface="Arial" pitchFamily="34" charset="0"/>
                <a:cs typeface="Arial" pitchFamily="34" charset="0"/>
              </a:rPr>
              <a:t>EMPREENDEDORISMO</a:t>
            </a:r>
            <a:endParaRPr lang="pt-BR" sz="3200" b="1" i="1" spc="4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o 5"/>
          <p:cNvGrpSpPr>
            <a:grpSpLocks/>
          </p:cNvGrpSpPr>
          <p:nvPr/>
        </p:nvGrpSpPr>
        <p:grpSpPr bwMode="auto">
          <a:xfrm>
            <a:off x="7" y="828675"/>
            <a:ext cx="4689475" cy="95250"/>
            <a:chOff x="3598702" y="6048376"/>
            <a:chExt cx="4402297" cy="95248"/>
          </a:xfrm>
        </p:grpSpPr>
        <p:cxnSp>
          <p:nvCxnSpPr>
            <p:cNvPr id="7" name="Conector reto 6"/>
            <p:cNvCxnSpPr/>
            <p:nvPr/>
          </p:nvCxnSpPr>
          <p:spPr>
            <a:xfrm>
              <a:off x="3598702" y="6096000"/>
              <a:ext cx="4315861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redondar Retângulo em um Canto Diagonal 7"/>
            <p:cNvSpPr/>
            <p:nvPr/>
          </p:nvSpPr>
          <p:spPr>
            <a:xfrm>
              <a:off x="7905621" y="6048376"/>
              <a:ext cx="9537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" name="Grupo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5089" name="Imagem 10"/>
            <p:cNvPicPr>
              <a:picLocks noChangeAspect="1"/>
            </p:cNvPicPr>
            <p:nvPr/>
          </p:nvPicPr>
          <p:blipFill>
            <a:blip r:embed="rId5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90" name="Imagem 11"/>
            <p:cNvPicPr>
              <a:picLocks noChangeAspect="1"/>
            </p:cNvPicPr>
            <p:nvPr/>
          </p:nvPicPr>
          <p:blipFill>
            <a:blip r:embed="rId5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256478" y="1177552"/>
            <a:ext cx="43378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0064C7"/>
              </a:buClr>
              <a:buSzPct val="100000"/>
            </a:pPr>
            <a:endParaRPr lang="pt-BR" sz="2000" i="1" dirty="0">
              <a:solidFill>
                <a:srgbClr val="454647"/>
              </a:solidFill>
            </a:endParaRPr>
          </a:p>
        </p:txBody>
      </p:sp>
      <p:sp>
        <p:nvSpPr>
          <p:cNvPr id="20" name="CaixaDeTexto 19"/>
          <p:cNvSpPr txBox="1">
            <a:spLocks noChangeArrowheads="1"/>
          </p:cNvSpPr>
          <p:nvPr/>
        </p:nvSpPr>
        <p:spPr bwMode="auto">
          <a:xfrm>
            <a:off x="156117" y="994859"/>
            <a:ext cx="4438185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000" b="1" dirty="0" smtClean="0">
                <a:latin typeface="Arial" pitchFamily="34" charset="0"/>
                <a:cs typeface="Arial" pitchFamily="34" charset="0"/>
              </a:rPr>
              <a:t>Conceito em permanente evolução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235848" y="1493256"/>
            <a:ext cx="402391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 dos primeiros usos da palavra Empreendedorismo:</a:t>
            </a:r>
          </a:p>
          <a:p>
            <a:endParaRPr lang="pt-BR" sz="2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pt-BR" sz="2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r"/>
            <a:r>
              <a:rPr lang="pt-BR" sz="2000" b="1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endParaRPr lang="pt-BR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156117" y="3216874"/>
            <a:ext cx="5669891" cy="31393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pt-BR" sz="2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pt-B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Posteriormente, evoluiu para: </a:t>
            </a:r>
          </a:p>
          <a:p>
            <a:endParaRPr lang="pt-BR" sz="2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pt-BR" sz="2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pt-BR" sz="2000" b="1" i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pt-BR" sz="2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pt-BR" sz="2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pt-BR" sz="2000" b="1" i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pt-BR" sz="2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pt-BR" dirty="0"/>
          </a:p>
        </p:txBody>
      </p:sp>
      <p:sp>
        <p:nvSpPr>
          <p:cNvPr id="47" name="CaixaDeTexto 46"/>
          <p:cNvSpPr txBox="1"/>
          <p:nvPr/>
        </p:nvSpPr>
        <p:spPr>
          <a:xfrm>
            <a:off x="0" y="4410028"/>
            <a:ext cx="5241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“esforço característico do ato de convencer alguém a comprar determinado produto”.</a:t>
            </a:r>
          </a:p>
          <a:p>
            <a:endParaRPr lang="pt-BR" dirty="0"/>
          </a:p>
        </p:txBody>
      </p:sp>
      <p:sp>
        <p:nvSpPr>
          <p:cNvPr id="49" name="CaixaDeTexto 48"/>
          <p:cNvSpPr txBox="1"/>
          <p:nvPr/>
        </p:nvSpPr>
        <p:spPr>
          <a:xfrm>
            <a:off x="133816" y="5252225"/>
            <a:ext cx="4360126" cy="12926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Surgia, assim, o conceito de </a:t>
            </a:r>
            <a:r>
              <a:rPr lang="pt-BR" sz="2000" b="1" i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Empreendedorismo  </a:t>
            </a:r>
            <a:r>
              <a:rPr lang="pt-BR" sz="20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associado à atividade empresarial</a:t>
            </a:r>
          </a:p>
          <a:p>
            <a:endParaRPr lang="pt-BR" dirty="0"/>
          </a:p>
        </p:txBody>
      </p:sp>
      <p:sp>
        <p:nvSpPr>
          <p:cNvPr id="50" name="CaixaDeTexto 49"/>
          <p:cNvSpPr txBox="1"/>
          <p:nvPr/>
        </p:nvSpPr>
        <p:spPr>
          <a:xfrm>
            <a:off x="223024" y="2263697"/>
            <a:ext cx="1880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b="1" u="sng" dirty="0" smtClean="0">
                <a:solidFill>
                  <a:srgbClr val="0064C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Sentido militar</a:t>
            </a:r>
            <a:r>
              <a:rPr lang="pt-BR" b="1" dirty="0" smtClean="0">
                <a:solidFill>
                  <a:srgbClr val="0064C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endParaRPr lang="pt-BR" dirty="0"/>
          </a:p>
        </p:txBody>
      </p:sp>
      <p:sp>
        <p:nvSpPr>
          <p:cNvPr id="51" name="CaixaDeTexto 50"/>
          <p:cNvSpPr txBox="1"/>
          <p:nvPr/>
        </p:nvSpPr>
        <p:spPr>
          <a:xfrm>
            <a:off x="211873" y="3958684"/>
            <a:ext cx="2380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b="1" u="sng" dirty="0" smtClean="0">
                <a:solidFill>
                  <a:srgbClr val="0064C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Sentido econômico</a:t>
            </a:r>
            <a:r>
              <a:rPr lang="pt-BR" b="1" dirty="0" smtClean="0">
                <a:solidFill>
                  <a:srgbClr val="0064C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endParaRPr lang="pt-BR" dirty="0"/>
          </a:p>
        </p:txBody>
      </p:sp>
      <p:sp>
        <p:nvSpPr>
          <p:cNvPr id="53" name="CaixaDeTexto 52"/>
          <p:cNvSpPr txBox="1"/>
          <p:nvPr/>
        </p:nvSpPr>
        <p:spPr>
          <a:xfrm>
            <a:off x="133815" y="2687445"/>
            <a:ext cx="430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“assumir empreitada que exigia esforço e muito empenho”</a:t>
            </a:r>
            <a:endParaRPr lang="pt-B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"/>
                            </p:stCondLst>
                            <p:childTnLst>
                              <p:par>
                                <p:cTn id="5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379141" y="343751"/>
            <a:ext cx="6202637" cy="5983884"/>
            <a:chOff x="379387" y="344182"/>
            <a:chExt cx="6202388" cy="5983242"/>
          </a:xfrm>
        </p:grpSpPr>
        <p:sp>
          <p:nvSpPr>
            <p:cNvPr id="16" name="Rectangle 15"/>
            <p:cNvSpPr/>
            <p:nvPr/>
          </p:nvSpPr>
          <p:spPr>
            <a:xfrm>
              <a:off x="379387" y="344182"/>
              <a:ext cx="6202388" cy="13848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3200" b="1" dirty="0" smtClean="0">
                  <a:latin typeface="Arial" pitchFamily="34" charset="0"/>
                  <a:cs typeface="Arial" pitchFamily="34" charset="0"/>
                </a:rPr>
                <a:t>E hoje, qual o conceito de Empreendedorismo??  </a:t>
              </a:r>
            </a:p>
            <a:p>
              <a:pPr>
                <a:defRPr/>
              </a:pPr>
              <a:endParaRPr lang="pt-BR" sz="2000" i="1" spc="40" dirty="0">
                <a:solidFill>
                  <a:srgbClr val="454647"/>
                </a:solidFill>
                <a:latin typeface="+mj-lt"/>
                <a:cs typeface="Arial Narrow"/>
              </a:endParaRPr>
            </a:p>
          </p:txBody>
        </p:sp>
        <p:sp>
          <p:nvSpPr>
            <p:cNvPr id="13" name="Rectangle 15"/>
            <p:cNvSpPr/>
            <p:nvPr/>
          </p:nvSpPr>
          <p:spPr>
            <a:xfrm>
              <a:off x="382837" y="5619614"/>
              <a:ext cx="4668649" cy="7078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pt-BR" sz="4000" b="1" i="1" spc="40" dirty="0">
                <a:solidFill>
                  <a:srgbClr val="0070C0"/>
                </a:solidFill>
                <a:latin typeface="+mj-lt"/>
                <a:cs typeface="Arial Narrow"/>
              </a:endParaRPr>
            </a:p>
          </p:txBody>
        </p:sp>
      </p:grpSp>
      <p:grpSp>
        <p:nvGrpSpPr>
          <p:cNvPr id="3" name="Grupo 13"/>
          <p:cNvGrpSpPr/>
          <p:nvPr/>
        </p:nvGrpSpPr>
        <p:grpSpPr>
          <a:xfrm>
            <a:off x="0" y="1447779"/>
            <a:ext cx="6408478" cy="95248"/>
            <a:chOff x="1592521" y="6048376"/>
            <a:chExt cx="6408478" cy="95248"/>
          </a:xfrm>
          <a:solidFill>
            <a:srgbClr val="0064C7"/>
          </a:solidFill>
        </p:grpSpPr>
        <p:cxnSp>
          <p:nvCxnSpPr>
            <p:cNvPr id="15" name="Conector reto 14"/>
            <p:cNvCxnSpPr/>
            <p:nvPr/>
          </p:nvCxnSpPr>
          <p:spPr>
            <a:xfrm>
              <a:off x="1592521" y="6095999"/>
              <a:ext cx="6322753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redondar Retângulo em um Canto Diagonal 16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" name="Grupo 4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5854" name="Imagem 45"/>
            <p:cNvPicPr>
              <a:picLocks noChangeAspect="1"/>
            </p:cNvPicPr>
            <p:nvPr/>
          </p:nvPicPr>
          <p:blipFill>
            <a:blip r:embed="rId4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5" name="Imagem 46"/>
            <p:cNvPicPr>
              <a:picLocks noChangeAspect="1"/>
            </p:cNvPicPr>
            <p:nvPr/>
          </p:nvPicPr>
          <p:blipFill>
            <a:blip r:embed="rId4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" name="CaixaDeTexto 43"/>
          <p:cNvSpPr txBox="1"/>
          <p:nvPr/>
        </p:nvSpPr>
        <p:spPr>
          <a:xfrm>
            <a:off x="428625" y="2009775"/>
            <a:ext cx="4162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401443" y="1721962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b="1" u="sng" dirty="0" smtClean="0">
                <a:solidFill>
                  <a:srgbClr val="0064C7"/>
                </a:solidFill>
              </a:rPr>
              <a:t>COMPORTAMENTO</a:t>
            </a:r>
            <a:r>
              <a:rPr lang="pt-BR" sz="2800" b="1" dirty="0" smtClean="0">
                <a:solidFill>
                  <a:srgbClr val="0064C7"/>
                </a:solidFill>
              </a:rPr>
              <a:t> </a:t>
            </a:r>
          </a:p>
          <a:p>
            <a:r>
              <a:rPr lang="pt-BR" sz="2800" b="1" dirty="0" smtClean="0"/>
              <a:t>caracterizado por um conjunto de atitudes transformadoras presentes em quem, seja por </a:t>
            </a:r>
            <a:r>
              <a:rPr lang="pt-BR" sz="2800" b="1" dirty="0" smtClean="0">
                <a:solidFill>
                  <a:srgbClr val="0064C7"/>
                </a:solidFill>
              </a:rPr>
              <a:t>NECESSIDADE</a:t>
            </a:r>
            <a:r>
              <a:rPr lang="pt-BR" sz="2800" b="1" dirty="0" smtClean="0"/>
              <a:t> ou </a:t>
            </a:r>
            <a:r>
              <a:rPr lang="pt-BR" sz="2800" b="1" dirty="0" smtClean="0">
                <a:solidFill>
                  <a:srgbClr val="0064C7"/>
                </a:solidFill>
              </a:rPr>
              <a:t>OPORTUNIDADE</a:t>
            </a:r>
            <a:r>
              <a:rPr lang="pt-BR" sz="2800" b="1" dirty="0" smtClean="0"/>
              <a:t>, resolve agir  para produzir os resultados por ele esperados.</a:t>
            </a:r>
            <a:endParaRPr lang="pt-BR" sz="2800" dirty="0">
              <a:latin typeface="Candar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18" cy="685801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18" cy="685801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794" b="26944"/>
          <a:stretch/>
        </p:blipFill>
        <p:spPr>
          <a:xfrm>
            <a:off x="4187377" y="0"/>
            <a:ext cx="4956629" cy="501015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794" t="87639" r="29166"/>
          <a:stretch/>
        </p:blipFill>
        <p:spPr>
          <a:xfrm>
            <a:off x="4187371" y="6010288"/>
            <a:ext cx="2289630" cy="847725"/>
          </a:xfrm>
          <a:prstGeom prst="rect">
            <a:avLst/>
          </a:prstGeom>
        </p:spPr>
      </p:pic>
      <p:grpSp>
        <p:nvGrpSpPr>
          <p:cNvPr id="4" name="Grupo 32"/>
          <p:cNvGrpSpPr/>
          <p:nvPr/>
        </p:nvGrpSpPr>
        <p:grpSpPr>
          <a:xfrm flipH="1">
            <a:off x="0" y="886808"/>
            <a:ext cx="4495800" cy="95248"/>
            <a:chOff x="7905751" y="6048376"/>
            <a:chExt cx="4495800" cy="95248"/>
          </a:xfrm>
          <a:solidFill>
            <a:srgbClr val="0064C7"/>
          </a:solidFill>
        </p:grpSpPr>
        <p:cxnSp>
          <p:nvCxnSpPr>
            <p:cNvPr id="41" name="Conector reto 40"/>
            <p:cNvCxnSpPr/>
            <p:nvPr/>
          </p:nvCxnSpPr>
          <p:spPr>
            <a:xfrm>
              <a:off x="7967602" y="6095999"/>
              <a:ext cx="4433949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redondar Retângulo em um Canto Diagonal 4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upo 46"/>
          <p:cNvGrpSpPr/>
          <p:nvPr/>
        </p:nvGrpSpPr>
        <p:grpSpPr>
          <a:xfrm>
            <a:off x="8374749" y="0"/>
            <a:ext cx="769257" cy="6858000"/>
            <a:chOff x="8374742" y="0"/>
            <a:chExt cx="769257" cy="6858000"/>
          </a:xfrm>
        </p:grpSpPr>
        <p:pic>
          <p:nvPicPr>
            <p:cNvPr id="48" name="Imagem 4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1587" t="91852"/>
            <a:stretch/>
          </p:blipFill>
          <p:spPr>
            <a:xfrm>
              <a:off x="8374742" y="6299200"/>
              <a:ext cx="769257" cy="558800"/>
            </a:xfrm>
            <a:prstGeom prst="rect">
              <a:avLst/>
            </a:prstGeom>
          </p:spPr>
        </p:pic>
        <p:pic>
          <p:nvPicPr>
            <p:cNvPr id="49" name="Imagem 4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7249" t="5" b="8145"/>
            <a:stretch/>
          </p:blipFill>
          <p:spPr>
            <a:xfrm>
              <a:off x="8892479" y="0"/>
              <a:ext cx="251519" cy="6299200"/>
            </a:xfrm>
            <a:prstGeom prst="rect">
              <a:avLst/>
            </a:prstGeom>
          </p:spPr>
        </p:pic>
      </p:grpSp>
      <p:sp>
        <p:nvSpPr>
          <p:cNvPr id="13" name="CaixaDeTexto 12"/>
          <p:cNvSpPr txBox="1"/>
          <p:nvPr/>
        </p:nvSpPr>
        <p:spPr>
          <a:xfrm>
            <a:off x="702527" y="20406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0" y="914399"/>
            <a:ext cx="6311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latin typeface="Arial" pitchFamily="34" charset="0"/>
                <a:cs typeface="Arial" pitchFamily="34" charset="0"/>
              </a:rPr>
              <a:t>Um conceito em evolução...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0" y="356168"/>
            <a:ext cx="4828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i="1" spc="40" dirty="0" smtClean="0">
                <a:latin typeface="Arial" pitchFamily="34" charset="0"/>
                <a:cs typeface="Arial" pitchFamily="34" charset="0"/>
              </a:rPr>
              <a:t>EMPREENDEDORISMO</a:t>
            </a:r>
            <a:endParaRPr lang="pt-BR" sz="3200" b="1" i="1" spc="4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 explicativo em seta para a direita 15"/>
          <p:cNvSpPr/>
          <p:nvPr/>
        </p:nvSpPr>
        <p:spPr>
          <a:xfrm rot="5400000">
            <a:off x="979569" y="997666"/>
            <a:ext cx="1000132" cy="2000264"/>
          </a:xfrm>
          <a:prstGeom prst="rightArrowCallout">
            <a:avLst>
              <a:gd name="adj1" fmla="val 38017"/>
              <a:gd name="adj2" fmla="val 25000"/>
              <a:gd name="adj3" fmla="val 7260"/>
              <a:gd name="adj4" fmla="val 8318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FOCO</a:t>
            </a:r>
          </a:p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(ontem)</a:t>
            </a:r>
            <a:endParaRPr lang="pt-BR" sz="2400" b="1" dirty="0"/>
          </a:p>
        </p:txBody>
      </p:sp>
      <p:sp>
        <p:nvSpPr>
          <p:cNvPr id="17" name="Pergaminho vertical 16"/>
          <p:cNvSpPr/>
          <p:nvPr/>
        </p:nvSpPr>
        <p:spPr>
          <a:xfrm>
            <a:off x="133814" y="2589516"/>
            <a:ext cx="2580829" cy="3714776"/>
          </a:xfrm>
          <a:prstGeom prst="verticalScroll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pt-BR" sz="24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 uma profissão</a:t>
            </a:r>
          </a:p>
          <a:p>
            <a:pPr algn="ctr">
              <a:buFont typeface="Wingdings" pitchFamily="2" charset="2"/>
              <a:buChar char="ü"/>
            </a:pPr>
            <a:endParaRPr lang="pt-BR" sz="2400" b="1" dirty="0" smtClean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Wingdings" pitchFamily="2" charset="2"/>
              <a:buChar char="ü"/>
            </a:pPr>
            <a:r>
              <a:rPr lang="pt-BR" sz="24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 uma atividade</a:t>
            </a:r>
          </a:p>
          <a:p>
            <a:pPr algn="ctr">
              <a:buFont typeface="Wingdings" pitchFamily="2" charset="2"/>
              <a:buChar char="ü"/>
            </a:pPr>
            <a:endParaRPr lang="pt-BR" sz="2400" b="1" dirty="0" smtClean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Wingdings" pitchFamily="2" charset="2"/>
              <a:buChar char="ü"/>
            </a:pPr>
            <a:r>
              <a:rPr lang="pt-BR" sz="24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Sentido só  empresarial </a:t>
            </a:r>
            <a:endParaRPr lang="pt-BR" sz="2400" b="1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Texto explicativo em seta para a direita 17"/>
          <p:cNvSpPr/>
          <p:nvPr/>
        </p:nvSpPr>
        <p:spPr>
          <a:xfrm rot="1627620">
            <a:off x="3110223" y="1677658"/>
            <a:ext cx="1285884" cy="2650994"/>
          </a:xfrm>
          <a:prstGeom prst="rightArrowCallout">
            <a:avLst>
              <a:gd name="adj1" fmla="val 25000"/>
              <a:gd name="adj2" fmla="val 25000"/>
              <a:gd name="adj3" fmla="val 7260"/>
              <a:gd name="adj4" fmla="val 8318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FOCO </a:t>
            </a:r>
          </a:p>
          <a:p>
            <a:pPr algn="ctr"/>
            <a:r>
              <a:rPr lang="pt-BR" sz="24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(hoje)</a:t>
            </a:r>
            <a:endParaRPr lang="pt-BR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="" xmlns:p14="http://schemas.microsoft.com/office/powerpoint/2010/main" val="591318045"/>
              </p:ext>
            </p:extLst>
          </p:nvPr>
        </p:nvGraphicFramePr>
        <p:xfrm>
          <a:off x="3953801" y="2142765"/>
          <a:ext cx="4643470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26455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64D2C5FD42EE44BB24AAA5979198881" ma:contentTypeVersion="1" ma:contentTypeDescription="Crie um novo documento." ma:contentTypeScope="" ma:versionID="7622d41b9382a10ff1b88325197a2d82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4dfe1de69cba6c02f6bd24bf081d61d4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Agendamento de Data de Início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Agendamento de Data de Término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 ma:readOnly="true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D38BC2B-D7AF-4611-A117-F2B4E0EB1A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A044B5-7EC0-4270-B389-6797E4BADB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CC9B3CAF-9E8F-4B4C-B3AD-AA748F9368AA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sharepoint/v3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11118</TotalTime>
  <Words>1249</Words>
  <Application>Microsoft Office PowerPoint</Application>
  <PresentationFormat>Apresentação na tela (4:3)</PresentationFormat>
  <Paragraphs>217</Paragraphs>
  <Slides>28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Viegas</dc:creator>
  <cp:lastModifiedBy>marcus</cp:lastModifiedBy>
  <cp:revision>775</cp:revision>
  <cp:lastPrinted>2015-11-10T12:40:38Z</cp:lastPrinted>
  <dcterms:created xsi:type="dcterms:W3CDTF">2011-02-18T16:41:29Z</dcterms:created>
  <dcterms:modified xsi:type="dcterms:W3CDTF">2018-09-18T15:47:42Z</dcterms:modified>
</cp:coreProperties>
</file>